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  <p:sldMasterId id="2147483985" r:id="rId2"/>
    <p:sldMasterId id="2147483992" r:id="rId3"/>
  </p:sldMasterIdLst>
  <p:notesMasterIdLst>
    <p:notesMasterId r:id="rId50"/>
  </p:notesMasterIdLst>
  <p:handoutMasterIdLst>
    <p:handoutMasterId r:id="rId51"/>
  </p:handoutMasterIdLst>
  <p:sldIdLst>
    <p:sldId id="260" r:id="rId4"/>
    <p:sldId id="276" r:id="rId5"/>
    <p:sldId id="277" r:id="rId6"/>
    <p:sldId id="278" r:id="rId7"/>
    <p:sldId id="292" r:id="rId8"/>
    <p:sldId id="279" r:id="rId9"/>
    <p:sldId id="280" r:id="rId10"/>
    <p:sldId id="293" r:id="rId11"/>
    <p:sldId id="296" r:id="rId12"/>
    <p:sldId id="297" r:id="rId13"/>
    <p:sldId id="294" r:id="rId14"/>
    <p:sldId id="295" r:id="rId15"/>
    <p:sldId id="298" r:id="rId16"/>
    <p:sldId id="281" r:id="rId17"/>
    <p:sldId id="282" r:id="rId18"/>
    <p:sldId id="283" r:id="rId19"/>
    <p:sldId id="284" r:id="rId20"/>
    <p:sldId id="285" r:id="rId21"/>
    <p:sldId id="286" r:id="rId22"/>
    <p:sldId id="299" r:id="rId23"/>
    <p:sldId id="287" r:id="rId24"/>
    <p:sldId id="288" r:id="rId25"/>
    <p:sldId id="289" r:id="rId26"/>
    <p:sldId id="290" r:id="rId27"/>
    <p:sldId id="291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275" r:id="rId49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95CDC7-13A5-4F7E-A6A0-38E97DFBBEAF}">
          <p14:sldIdLst>
            <p14:sldId id="260"/>
            <p14:sldId id="276"/>
            <p14:sldId id="277"/>
            <p14:sldId id="278"/>
            <p14:sldId id="292"/>
            <p14:sldId id="279"/>
            <p14:sldId id="280"/>
            <p14:sldId id="293"/>
            <p14:sldId id="296"/>
            <p14:sldId id="297"/>
            <p14:sldId id="294"/>
            <p14:sldId id="295"/>
            <p14:sldId id="298"/>
            <p14:sldId id="281"/>
            <p14:sldId id="282"/>
            <p14:sldId id="283"/>
            <p14:sldId id="284"/>
            <p14:sldId id="285"/>
            <p14:sldId id="286"/>
            <p14:sldId id="299"/>
            <p14:sldId id="287"/>
            <p14:sldId id="288"/>
            <p14:sldId id="289"/>
            <p14:sldId id="290"/>
            <p14:sldId id="291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0" autoAdjust="0"/>
    <p:restoredTop sz="90509" autoAdjust="0"/>
  </p:normalViewPr>
  <p:slideViewPr>
    <p:cSldViewPr>
      <p:cViewPr>
        <p:scale>
          <a:sx n="100" d="100"/>
          <a:sy n="100" d="100"/>
        </p:scale>
        <p:origin x="2106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4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r">
              <a:defRPr sz="1200"/>
            </a:lvl1pPr>
          </a:lstStyle>
          <a:p>
            <a:fld id="{72233055-23F2-4087-B592-D7788AE38BBC}" type="datetimeFigureOut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4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r">
              <a:defRPr sz="1200"/>
            </a:lvl1pPr>
          </a:lstStyle>
          <a:p>
            <a:fld id="{42892113-885A-4A51-8945-5C831AEFB6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5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r">
              <a:defRPr sz="1200"/>
            </a:lvl1pPr>
          </a:lstStyle>
          <a:p>
            <a:fld id="{CDA3972B-9E53-4855-AF72-8B47D9422F26}" type="datetimeFigureOut">
              <a:rPr lang="ko-KR" altLang="en-US" smtClean="0"/>
              <a:pPr/>
              <a:t>2022-08-09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44" tIns="46022" rIns="92044" bIns="4602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28898"/>
            <a:ext cx="7942580" cy="3058954"/>
          </a:xfrm>
          <a:prstGeom prst="rect">
            <a:avLst/>
          </a:prstGeom>
        </p:spPr>
        <p:txBody>
          <a:bodyPr vert="horz" lIns="92044" tIns="46022" rIns="92044" bIns="460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r">
              <a:defRPr sz="1200"/>
            </a:lvl1pPr>
          </a:lstStyle>
          <a:p>
            <a:fld id="{AEC1E829-0D75-4800-B82C-1E06C960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8EA352-3E9F-4476-9CB5-AB125FF24DCD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55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1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72419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CE4CBF-370D-42EE-97F2-685184ED6B1E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8CE6-F50C-4857-A69C-F1EE33789D5E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2B2A-20B0-48DF-A197-CD75A2B68298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7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69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0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A1B013F2-B98B-4EDF-8FB7-89E9B7F4DB9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3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/>
          <p:cNvSpPr txBox="1">
            <a:spLocks/>
          </p:cNvSpPr>
          <p:nvPr userDrawn="1"/>
        </p:nvSpPr>
        <p:spPr bwMode="auto">
          <a:xfrm>
            <a:off x="323850" y="550068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/>
          <p:cNvSpPr/>
          <p:nvPr userDrawn="1"/>
        </p:nvSpPr>
        <p:spPr>
          <a:xfrm>
            <a:off x="15875" y="6092825"/>
            <a:ext cx="9107488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0363"/>
            <a:ext cx="7905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3708400"/>
            <a:ext cx="70088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681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069848"/>
            <a:ext cx="7470648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2743200" y="384048"/>
            <a:ext cx="59436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856DE-564E-445D-BEE1-08D282B5A551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3335008" y="1909248"/>
            <a:ext cx="6021229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4648200" y="4419600"/>
            <a:ext cx="89535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98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4DB9-D0E1-4306-ADE3-031B9632D229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720"/>
            <a:ext cx="82296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20D1-447C-439B-9B35-32CB508384B9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93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32" y="2286000"/>
            <a:ext cx="77724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353312"/>
            <a:ext cx="77724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122C-5855-4D89-99EE-7A32449DE859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3335008" y="1909248"/>
            <a:ext cx="6021229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4648200" y="4419600"/>
            <a:ext cx="89535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0991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632" y="1289304"/>
            <a:ext cx="40386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728" y="1289304"/>
            <a:ext cx="40386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A43A-F11B-432B-89B7-D934BD4B5F7C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100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353312"/>
            <a:ext cx="4041648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93976"/>
            <a:ext cx="4040188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353312"/>
            <a:ext cx="4041648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93976"/>
            <a:ext cx="4041775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5E0E-C725-47A5-A9E7-BA128F842183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09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0127F-40C8-4FEE-B70F-1AC40CC0820D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0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D3290-9B16-409F-8F37-508FC6BAFB21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28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152" y="0"/>
            <a:ext cx="7470648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016" y="1371600"/>
            <a:ext cx="4672584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025896" y="1371600"/>
            <a:ext cx="2633472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DDE2-5602-4EB5-BF86-3259250582BC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649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2920" y="4855464"/>
            <a:ext cx="3218688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867912" y="1216152"/>
            <a:ext cx="4626864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0" y="1216152"/>
            <a:ext cx="3218688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EA9D-6370-4D92-870C-B0534EA5ECD1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3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94F0-EEC8-40CD-95AB-4EC0BA9F1374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7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7068312" y="356616"/>
            <a:ext cx="16184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56616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1E6E5-18D4-4111-97D5-CC6256FFD9E6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32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8C7-DC03-4B81-AAC5-A6BCB6392AD8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8934" y="-23353"/>
            <a:ext cx="9144320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51224" y="1196752"/>
            <a:ext cx="8441553" cy="5328592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002563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18000"/>
            <a:ext cx="9158356" cy="103473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b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600" b="1" kern="1200" cap="none" baseline="0" dirty="0">
                <a:gradFill>
                  <a:gsLst>
                    <a:gs pos="0">
                      <a:srgbClr val="00338E"/>
                    </a:gs>
                    <a:gs pos="50000">
                      <a:srgbClr val="4615D1"/>
                    </a:gs>
                    <a:gs pos="100000">
                      <a:srgbClr val="004070"/>
                    </a:gs>
                  </a:gsLst>
                  <a:lin ang="0" scaled="1"/>
                </a:gra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676456" y="6692835"/>
            <a:ext cx="458930" cy="123111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" y="6608308"/>
            <a:ext cx="7230757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90488" indent="0">
              <a:lnSpc>
                <a:spcPct val="50000"/>
              </a:lnSpc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8806436" y="6684208"/>
            <a:ext cx="0" cy="1737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 bwMode="auto">
          <a:xfrm>
            <a:off x="351224" y="1052736"/>
            <a:ext cx="8441553" cy="36000"/>
          </a:xfrm>
          <a:prstGeom prst="rect">
            <a:avLst/>
          </a:prstGeom>
          <a:gradFill rotWithShape="0">
            <a:gsLst>
              <a:gs pos="0">
                <a:srgbClr val="00338E"/>
              </a:gs>
              <a:gs pos="50000">
                <a:srgbClr val="612FEA"/>
              </a:gs>
              <a:gs pos="100000">
                <a:srgbClr val="00407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3079988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r="39874" b="78"/>
          <a:stretch/>
        </p:blipFill>
        <p:spPr bwMode="auto">
          <a:xfrm>
            <a:off x="3637264" y="17999"/>
            <a:ext cx="5498122" cy="233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51224" y="1196753"/>
            <a:ext cx="8441553" cy="5411555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002563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18000"/>
            <a:ext cx="9158356" cy="103473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b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600" b="1" kern="1200" cap="none" baseline="0" dirty="0">
                <a:gradFill>
                  <a:gsLst>
                    <a:gs pos="0">
                      <a:srgbClr val="00338E"/>
                    </a:gs>
                    <a:gs pos="50000">
                      <a:srgbClr val="4615D1"/>
                    </a:gs>
                    <a:gs pos="100000">
                      <a:srgbClr val="004070"/>
                    </a:gs>
                  </a:gsLst>
                  <a:lin ang="0" scaled="1"/>
                </a:gra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806436" y="6692835"/>
            <a:ext cx="328950" cy="246221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" y="6608308"/>
            <a:ext cx="7230757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90488" indent="0">
              <a:lnSpc>
                <a:spcPct val="50000"/>
              </a:lnSpc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8806436" y="6684208"/>
            <a:ext cx="0" cy="1737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 bwMode="auto">
          <a:xfrm>
            <a:off x="351224" y="1052736"/>
            <a:ext cx="8441553" cy="36000"/>
          </a:xfrm>
          <a:prstGeom prst="rect">
            <a:avLst/>
          </a:prstGeom>
          <a:gradFill rotWithShape="0">
            <a:gsLst>
              <a:gs pos="0">
                <a:srgbClr val="00338E"/>
              </a:gs>
              <a:gs pos="50000">
                <a:srgbClr val="612FEA"/>
              </a:gs>
              <a:gs pos="100000">
                <a:srgbClr val="00407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8441289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4691" b="2929"/>
          <a:stretch/>
        </p:blipFill>
        <p:spPr bwMode="auto">
          <a:xfrm rot="10800000">
            <a:off x="2315470" y="-1"/>
            <a:ext cx="682853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 bwMode="auto">
          <a:xfrm>
            <a:off x="-1" y="692697"/>
            <a:ext cx="9135387" cy="5472609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52400">
              <a:srgbClr val="0033CC">
                <a:alpha val="8000"/>
              </a:srgbClr>
            </a:glow>
          </a:effectLst>
        </p:spPr>
        <p:txBody>
          <a:bodyPr wrap="none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6609141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58" y="620687"/>
            <a:ext cx="9142342" cy="6237313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002563"/>
              </a:buClr>
              <a:buSzPct val="115000"/>
              <a:buFont typeface="Wingdings" panose="05000000000000000000" pitchFamily="2" charset="2"/>
              <a:buChar char="l"/>
              <a:defRPr sz="2200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58356" cy="58468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>
            <a:noAutofit/>
          </a:bodyPr>
          <a:lstStyle>
            <a:lvl1pPr marL="90488" indent="0" algn="l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400" b="1" kern="1200" cap="none" baseline="0" dirty="0">
                <a:solidFill>
                  <a:srgbClr val="61A71E"/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26" y="405139"/>
            <a:ext cx="1409812" cy="146244"/>
          </a:xfrm>
          <a:prstGeom prst="rect">
            <a:avLst/>
          </a:prstGeom>
        </p:spPr>
      </p:pic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759542" y="411362"/>
            <a:ext cx="375845" cy="123111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" y="6608308"/>
            <a:ext cx="9135386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90488" indent="0">
              <a:lnSpc>
                <a:spcPct val="50000"/>
              </a:lnSpc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548680"/>
            <a:ext cx="5832000" cy="36000"/>
          </a:xfrm>
          <a:prstGeom prst="rect">
            <a:avLst/>
          </a:prstGeom>
          <a:solidFill>
            <a:srgbClr val="61A71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580933"/>
            <a:ext cx="8712000" cy="0"/>
          </a:xfrm>
          <a:prstGeom prst="line">
            <a:avLst/>
          </a:prstGeom>
          <a:ln w="3175">
            <a:solidFill>
              <a:srgbClr val="61A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772317" y="404664"/>
            <a:ext cx="0" cy="288032"/>
          </a:xfrm>
          <a:prstGeom prst="line">
            <a:avLst/>
          </a:prstGeom>
          <a:ln w="3175">
            <a:solidFill>
              <a:srgbClr val="61A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8820472" y="580933"/>
            <a:ext cx="324000" cy="0"/>
          </a:xfrm>
          <a:prstGeom prst="line">
            <a:avLst/>
          </a:prstGeom>
          <a:ln w="3175">
            <a:solidFill>
              <a:srgbClr val="61A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7275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BBE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6660" cy="988060"/>
          </a:xfrm>
          <a:custGeom>
            <a:avLst/>
            <a:gdLst/>
            <a:ahLst/>
            <a:cxnLst/>
            <a:rect l="l" t="t" r="r" b="b"/>
            <a:pathLst>
              <a:path w="1216660" h="988060">
                <a:moveTo>
                  <a:pt x="1216152" y="0"/>
                </a:moveTo>
                <a:lnTo>
                  <a:pt x="0" y="0"/>
                </a:lnTo>
                <a:lnTo>
                  <a:pt x="0" y="987551"/>
                </a:lnTo>
                <a:lnTo>
                  <a:pt x="1216152" y="987551"/>
                </a:lnTo>
                <a:lnTo>
                  <a:pt x="1216152" y="0"/>
                </a:lnTo>
                <a:close/>
              </a:path>
            </a:pathLst>
          </a:custGeom>
          <a:solidFill>
            <a:srgbClr val="FFFFFF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200" y="1066800"/>
            <a:ext cx="2590800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575788" y="5791200"/>
            <a:ext cx="568210" cy="718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6588" y="4660772"/>
            <a:ext cx="557072" cy="562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26275" y="48856"/>
            <a:ext cx="906411" cy="91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217675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714231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670048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990600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5">
                <a:moveTo>
                  <a:pt x="0" y="0"/>
                </a:moveTo>
                <a:lnTo>
                  <a:pt x="9144000" y="165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788152" y="1069847"/>
            <a:ext cx="3355975" cy="1905"/>
          </a:xfrm>
          <a:custGeom>
            <a:avLst/>
            <a:gdLst/>
            <a:ahLst/>
            <a:cxnLst/>
            <a:rect l="l" t="t" r="r" b="b"/>
            <a:pathLst>
              <a:path w="3355975" h="1905">
                <a:moveTo>
                  <a:pt x="0" y="0"/>
                </a:moveTo>
                <a:lnTo>
                  <a:pt x="3355848" y="1650"/>
                </a:lnTo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724912" y="0"/>
            <a:ext cx="1308100" cy="899160"/>
          </a:xfrm>
          <a:custGeom>
            <a:avLst/>
            <a:gdLst/>
            <a:ahLst/>
            <a:cxnLst/>
            <a:rect l="l" t="t" r="r" b="b"/>
            <a:pathLst>
              <a:path w="1308100" h="899160">
                <a:moveTo>
                  <a:pt x="114300" y="4699"/>
                </a:moveTo>
                <a:lnTo>
                  <a:pt x="85864" y="3721"/>
                </a:lnTo>
                <a:lnTo>
                  <a:pt x="28422" y="2438"/>
                </a:lnTo>
                <a:lnTo>
                  <a:pt x="0" y="1524"/>
                </a:lnTo>
                <a:lnTo>
                  <a:pt x="7950" y="14719"/>
                </a:lnTo>
                <a:lnTo>
                  <a:pt x="23329" y="41681"/>
                </a:lnTo>
                <a:lnTo>
                  <a:pt x="31369" y="54864"/>
                </a:lnTo>
                <a:lnTo>
                  <a:pt x="114300" y="4699"/>
                </a:lnTo>
                <a:close/>
              </a:path>
              <a:path w="1308100" h="899160">
                <a:moveTo>
                  <a:pt x="547116" y="4572"/>
                </a:moveTo>
                <a:lnTo>
                  <a:pt x="257937" y="4572"/>
                </a:lnTo>
                <a:lnTo>
                  <a:pt x="56388" y="104140"/>
                </a:lnTo>
                <a:lnTo>
                  <a:pt x="107950" y="214884"/>
                </a:lnTo>
                <a:lnTo>
                  <a:pt x="547116" y="4572"/>
                </a:lnTo>
                <a:close/>
              </a:path>
              <a:path w="1308100" h="899160">
                <a:moveTo>
                  <a:pt x="1149096" y="13589"/>
                </a:moveTo>
                <a:lnTo>
                  <a:pt x="1144574" y="0"/>
                </a:lnTo>
                <a:lnTo>
                  <a:pt x="833183" y="0"/>
                </a:lnTo>
                <a:lnTo>
                  <a:pt x="128016" y="263906"/>
                </a:lnTo>
                <a:lnTo>
                  <a:pt x="168656" y="379476"/>
                </a:lnTo>
                <a:lnTo>
                  <a:pt x="1149096" y="13589"/>
                </a:lnTo>
                <a:close/>
              </a:path>
              <a:path w="1308100" h="899160">
                <a:moveTo>
                  <a:pt x="1225296" y="272300"/>
                </a:moveTo>
                <a:lnTo>
                  <a:pt x="1195578" y="152400"/>
                </a:lnTo>
                <a:lnTo>
                  <a:pt x="184404" y="430403"/>
                </a:lnTo>
                <a:lnTo>
                  <a:pt x="215646" y="548640"/>
                </a:lnTo>
                <a:lnTo>
                  <a:pt x="1225296" y="272300"/>
                </a:lnTo>
                <a:close/>
              </a:path>
              <a:path w="1308100" h="899160">
                <a:moveTo>
                  <a:pt x="1277112" y="536321"/>
                </a:moveTo>
                <a:lnTo>
                  <a:pt x="1255268" y="414528"/>
                </a:lnTo>
                <a:lnTo>
                  <a:pt x="225552" y="600456"/>
                </a:lnTo>
                <a:lnTo>
                  <a:pt x="247396" y="722376"/>
                </a:lnTo>
                <a:lnTo>
                  <a:pt x="1277112" y="536321"/>
                </a:lnTo>
                <a:close/>
              </a:path>
              <a:path w="1308100" h="899160">
                <a:moveTo>
                  <a:pt x="1307592" y="806196"/>
                </a:moveTo>
                <a:lnTo>
                  <a:pt x="1296670" y="681228"/>
                </a:lnTo>
                <a:lnTo>
                  <a:pt x="256032" y="775716"/>
                </a:lnTo>
                <a:lnTo>
                  <a:pt x="265430" y="899160"/>
                </a:lnTo>
                <a:lnTo>
                  <a:pt x="1307592" y="806196"/>
                </a:lnTo>
                <a:close/>
              </a:path>
            </a:pathLst>
          </a:custGeom>
          <a:solidFill>
            <a:srgbClr val="F1F9F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993135" y="950975"/>
            <a:ext cx="1045844" cy="123825"/>
          </a:xfrm>
          <a:custGeom>
            <a:avLst/>
            <a:gdLst/>
            <a:ahLst/>
            <a:cxnLst/>
            <a:rect l="l" t="t" r="r" b="b"/>
            <a:pathLst>
              <a:path w="1045845" h="123825">
                <a:moveTo>
                  <a:pt x="1045463" y="0"/>
                </a:moveTo>
                <a:lnTo>
                  <a:pt x="0" y="0"/>
                </a:lnTo>
                <a:lnTo>
                  <a:pt x="0" y="123444"/>
                </a:lnTo>
                <a:lnTo>
                  <a:pt x="1045463" y="123444"/>
                </a:lnTo>
                <a:lnTo>
                  <a:pt x="1045463" y="0"/>
                </a:lnTo>
                <a:close/>
              </a:path>
            </a:pathLst>
          </a:custGeom>
          <a:solidFill>
            <a:srgbClr val="F1F9F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38428" y="1127759"/>
            <a:ext cx="2894330" cy="2979420"/>
          </a:xfrm>
          <a:custGeom>
            <a:avLst/>
            <a:gdLst/>
            <a:ahLst/>
            <a:cxnLst/>
            <a:rect l="l" t="t" r="r" b="b"/>
            <a:pathLst>
              <a:path w="2894329" h="2979420">
                <a:moveTo>
                  <a:pt x="213360" y="2969768"/>
                </a:moveTo>
                <a:lnTo>
                  <a:pt x="120802" y="1900428"/>
                </a:lnTo>
                <a:lnTo>
                  <a:pt x="0" y="1911604"/>
                </a:lnTo>
                <a:lnTo>
                  <a:pt x="90995" y="2979420"/>
                </a:lnTo>
                <a:lnTo>
                  <a:pt x="213360" y="2969768"/>
                </a:lnTo>
                <a:close/>
              </a:path>
              <a:path w="2894329" h="2979420">
                <a:moveTo>
                  <a:pt x="472440" y="2929636"/>
                </a:moveTo>
                <a:lnTo>
                  <a:pt x="291084" y="1871472"/>
                </a:lnTo>
                <a:lnTo>
                  <a:pt x="172212" y="1892300"/>
                </a:lnTo>
                <a:lnTo>
                  <a:pt x="353568" y="2950464"/>
                </a:lnTo>
                <a:lnTo>
                  <a:pt x="472440" y="2929636"/>
                </a:lnTo>
                <a:close/>
              </a:path>
              <a:path w="2894329" h="2979420">
                <a:moveTo>
                  <a:pt x="728472" y="2864993"/>
                </a:moveTo>
                <a:lnTo>
                  <a:pt x="456819" y="1828800"/>
                </a:lnTo>
                <a:lnTo>
                  <a:pt x="341376" y="1857629"/>
                </a:lnTo>
                <a:lnTo>
                  <a:pt x="611378" y="2897124"/>
                </a:lnTo>
                <a:lnTo>
                  <a:pt x="728472" y="2864993"/>
                </a:lnTo>
                <a:close/>
              </a:path>
              <a:path w="2894329" h="2979420">
                <a:moveTo>
                  <a:pt x="976884" y="2777617"/>
                </a:moveTo>
                <a:lnTo>
                  <a:pt x="618617" y="1769364"/>
                </a:lnTo>
                <a:lnTo>
                  <a:pt x="505955" y="1812671"/>
                </a:lnTo>
                <a:lnTo>
                  <a:pt x="862711" y="2820924"/>
                </a:lnTo>
                <a:lnTo>
                  <a:pt x="976884" y="2777617"/>
                </a:lnTo>
                <a:close/>
              </a:path>
              <a:path w="2894329" h="2979420">
                <a:moveTo>
                  <a:pt x="1219200" y="2667508"/>
                </a:moveTo>
                <a:lnTo>
                  <a:pt x="775335" y="1694688"/>
                </a:lnTo>
                <a:lnTo>
                  <a:pt x="667512" y="1747520"/>
                </a:lnTo>
                <a:lnTo>
                  <a:pt x="1108202" y="2720340"/>
                </a:lnTo>
                <a:lnTo>
                  <a:pt x="1219200" y="2667508"/>
                </a:lnTo>
                <a:close/>
              </a:path>
              <a:path w="2894329" h="2979420">
                <a:moveTo>
                  <a:pt x="1449324" y="2537460"/>
                </a:moveTo>
                <a:lnTo>
                  <a:pt x="924814" y="1609344"/>
                </a:lnTo>
                <a:lnTo>
                  <a:pt x="821436" y="1670304"/>
                </a:lnTo>
                <a:lnTo>
                  <a:pt x="1344422" y="2599944"/>
                </a:lnTo>
                <a:lnTo>
                  <a:pt x="1449324" y="2537460"/>
                </a:lnTo>
                <a:close/>
              </a:path>
              <a:path w="2894329" h="2979420">
                <a:moveTo>
                  <a:pt x="1665732" y="2387600"/>
                </a:moveTo>
                <a:lnTo>
                  <a:pt x="1069213" y="1508760"/>
                </a:lnTo>
                <a:lnTo>
                  <a:pt x="969264" y="1580896"/>
                </a:lnTo>
                <a:lnTo>
                  <a:pt x="1568958" y="2459748"/>
                </a:lnTo>
                <a:lnTo>
                  <a:pt x="1665732" y="2387600"/>
                </a:lnTo>
                <a:close/>
              </a:path>
              <a:path w="2894329" h="2979420">
                <a:moveTo>
                  <a:pt x="1872996" y="2219579"/>
                </a:moveTo>
                <a:lnTo>
                  <a:pt x="1200023" y="1395984"/>
                </a:lnTo>
                <a:lnTo>
                  <a:pt x="1107948" y="1477899"/>
                </a:lnTo>
                <a:lnTo>
                  <a:pt x="1779270" y="2298192"/>
                </a:lnTo>
                <a:lnTo>
                  <a:pt x="1872996" y="2219579"/>
                </a:lnTo>
                <a:close/>
              </a:path>
              <a:path w="2894329" h="2979420">
                <a:moveTo>
                  <a:pt x="2063496" y="2033397"/>
                </a:moveTo>
                <a:lnTo>
                  <a:pt x="1324991" y="1275588"/>
                </a:lnTo>
                <a:lnTo>
                  <a:pt x="1237488" y="1362075"/>
                </a:lnTo>
                <a:lnTo>
                  <a:pt x="1977644" y="2119884"/>
                </a:lnTo>
                <a:lnTo>
                  <a:pt x="2063496" y="2033397"/>
                </a:lnTo>
                <a:close/>
              </a:path>
              <a:path w="2894329" h="2979420">
                <a:moveTo>
                  <a:pt x="2237232" y="1830070"/>
                </a:moveTo>
                <a:lnTo>
                  <a:pt x="1435989" y="1139952"/>
                </a:lnTo>
                <a:lnTo>
                  <a:pt x="1359408" y="1233043"/>
                </a:lnTo>
                <a:lnTo>
                  <a:pt x="2157590" y="1924812"/>
                </a:lnTo>
                <a:lnTo>
                  <a:pt x="2237232" y="1830070"/>
                </a:lnTo>
                <a:close/>
              </a:path>
              <a:path w="2894329" h="2979420">
                <a:moveTo>
                  <a:pt x="2392680" y="1612011"/>
                </a:moveTo>
                <a:lnTo>
                  <a:pt x="1536319" y="998220"/>
                </a:lnTo>
                <a:lnTo>
                  <a:pt x="1467612" y="1097534"/>
                </a:lnTo>
                <a:lnTo>
                  <a:pt x="2323973" y="1712976"/>
                </a:lnTo>
                <a:lnTo>
                  <a:pt x="2392680" y="1612011"/>
                </a:lnTo>
                <a:close/>
              </a:path>
              <a:path w="2894329" h="2979420">
                <a:moveTo>
                  <a:pt x="2528316" y="1380236"/>
                </a:moveTo>
                <a:lnTo>
                  <a:pt x="1621536" y="845820"/>
                </a:lnTo>
                <a:lnTo>
                  <a:pt x="1563624" y="951484"/>
                </a:lnTo>
                <a:lnTo>
                  <a:pt x="2468880" y="1485900"/>
                </a:lnTo>
                <a:lnTo>
                  <a:pt x="2528316" y="1380236"/>
                </a:lnTo>
                <a:close/>
              </a:path>
              <a:path w="2894329" h="2979420">
                <a:moveTo>
                  <a:pt x="2645664" y="1138809"/>
                </a:moveTo>
                <a:lnTo>
                  <a:pt x="1697482" y="684276"/>
                </a:lnTo>
                <a:lnTo>
                  <a:pt x="1647444" y="796671"/>
                </a:lnTo>
                <a:lnTo>
                  <a:pt x="2594102" y="1251204"/>
                </a:lnTo>
                <a:lnTo>
                  <a:pt x="2645664" y="1138809"/>
                </a:lnTo>
                <a:close/>
              </a:path>
              <a:path w="2894329" h="2979420">
                <a:moveTo>
                  <a:pt x="2740152" y="887222"/>
                </a:moveTo>
                <a:lnTo>
                  <a:pt x="1758188" y="519684"/>
                </a:lnTo>
                <a:lnTo>
                  <a:pt x="1717548" y="635254"/>
                </a:lnTo>
                <a:lnTo>
                  <a:pt x="2699512" y="1002792"/>
                </a:lnTo>
                <a:lnTo>
                  <a:pt x="2740152" y="887222"/>
                </a:lnTo>
                <a:close/>
              </a:path>
              <a:path w="2894329" h="2979420">
                <a:moveTo>
                  <a:pt x="2814828" y="626999"/>
                </a:moveTo>
                <a:lnTo>
                  <a:pt x="1803654" y="350520"/>
                </a:lnTo>
                <a:lnTo>
                  <a:pt x="1772412" y="468757"/>
                </a:lnTo>
                <a:lnTo>
                  <a:pt x="2783586" y="745236"/>
                </a:lnTo>
                <a:lnTo>
                  <a:pt x="2814828" y="626999"/>
                </a:lnTo>
                <a:close/>
              </a:path>
              <a:path w="2894329" h="2979420">
                <a:moveTo>
                  <a:pt x="2866644" y="362712"/>
                </a:moveTo>
                <a:lnTo>
                  <a:pt x="1835404" y="176784"/>
                </a:lnTo>
                <a:lnTo>
                  <a:pt x="1813560" y="297053"/>
                </a:lnTo>
                <a:lnTo>
                  <a:pt x="2844800" y="484632"/>
                </a:lnTo>
                <a:lnTo>
                  <a:pt x="2866644" y="362712"/>
                </a:lnTo>
                <a:close/>
              </a:path>
              <a:path w="2894329" h="2979420">
                <a:moveTo>
                  <a:pt x="2894076" y="94615"/>
                </a:moveTo>
                <a:lnTo>
                  <a:pt x="1853438" y="0"/>
                </a:lnTo>
                <a:lnTo>
                  <a:pt x="1842516" y="121793"/>
                </a:lnTo>
                <a:lnTo>
                  <a:pt x="2884678" y="216408"/>
                </a:lnTo>
                <a:lnTo>
                  <a:pt x="2894076" y="94615"/>
                </a:lnTo>
                <a:close/>
              </a:path>
            </a:pathLst>
          </a:custGeom>
          <a:solidFill>
            <a:srgbClr val="F1F9F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66216" y="3040379"/>
            <a:ext cx="120650" cy="1074420"/>
          </a:xfrm>
          <a:custGeom>
            <a:avLst/>
            <a:gdLst/>
            <a:ahLst/>
            <a:cxnLst/>
            <a:rect l="l" t="t" r="r" b="b"/>
            <a:pathLst>
              <a:path w="120650" h="1074420">
                <a:moveTo>
                  <a:pt x="120396" y="0"/>
                </a:moveTo>
                <a:lnTo>
                  <a:pt x="0" y="0"/>
                </a:lnTo>
                <a:lnTo>
                  <a:pt x="0" y="1074420"/>
                </a:lnTo>
                <a:lnTo>
                  <a:pt x="120396" y="1074420"/>
                </a:lnTo>
                <a:lnTo>
                  <a:pt x="120396" y="0"/>
                </a:lnTo>
                <a:close/>
              </a:path>
            </a:pathLst>
          </a:custGeom>
          <a:solidFill>
            <a:srgbClr val="F1F9F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-1524" y="2749295"/>
            <a:ext cx="916305" cy="1359535"/>
          </a:xfrm>
          <a:custGeom>
            <a:avLst/>
            <a:gdLst/>
            <a:ahLst/>
            <a:cxnLst/>
            <a:rect l="l" t="t" r="r" b="b"/>
            <a:pathLst>
              <a:path w="916305" h="1359535">
                <a:moveTo>
                  <a:pt x="92964" y="56134"/>
                </a:moveTo>
                <a:lnTo>
                  <a:pt x="1549" y="0"/>
                </a:lnTo>
                <a:lnTo>
                  <a:pt x="1308" y="54343"/>
                </a:lnTo>
                <a:lnTo>
                  <a:pt x="254" y="163601"/>
                </a:lnTo>
                <a:lnTo>
                  <a:pt x="0" y="217932"/>
                </a:lnTo>
                <a:lnTo>
                  <a:pt x="92964" y="56134"/>
                </a:lnTo>
                <a:close/>
              </a:path>
              <a:path w="916305" h="1359535">
                <a:moveTo>
                  <a:pt x="249936" y="132207"/>
                </a:moveTo>
                <a:lnTo>
                  <a:pt x="140589" y="79248"/>
                </a:lnTo>
                <a:lnTo>
                  <a:pt x="0" y="389001"/>
                </a:lnTo>
                <a:lnTo>
                  <a:pt x="0" y="684276"/>
                </a:lnTo>
                <a:lnTo>
                  <a:pt x="20726" y="638175"/>
                </a:lnTo>
                <a:lnTo>
                  <a:pt x="249936" y="132207"/>
                </a:lnTo>
                <a:close/>
              </a:path>
              <a:path w="916305" h="1359535">
                <a:moveTo>
                  <a:pt x="409943" y="194183"/>
                </a:moveTo>
                <a:lnTo>
                  <a:pt x="297675" y="150876"/>
                </a:lnTo>
                <a:lnTo>
                  <a:pt x="1524" y="987018"/>
                </a:lnTo>
                <a:lnTo>
                  <a:pt x="1524" y="1182649"/>
                </a:lnTo>
                <a:lnTo>
                  <a:pt x="52832" y="1202436"/>
                </a:lnTo>
                <a:lnTo>
                  <a:pt x="409943" y="194183"/>
                </a:lnTo>
                <a:close/>
              </a:path>
              <a:path w="916305" h="1359535">
                <a:moveTo>
                  <a:pt x="576072" y="242316"/>
                </a:moveTo>
                <a:lnTo>
                  <a:pt x="458990" y="210312"/>
                </a:lnTo>
                <a:lnTo>
                  <a:pt x="190500" y="1245108"/>
                </a:lnTo>
                <a:lnTo>
                  <a:pt x="306019" y="1277112"/>
                </a:lnTo>
                <a:lnTo>
                  <a:pt x="576072" y="242316"/>
                </a:lnTo>
                <a:close/>
              </a:path>
              <a:path w="916305" h="1359535">
                <a:moveTo>
                  <a:pt x="745236" y="273812"/>
                </a:moveTo>
                <a:lnTo>
                  <a:pt x="627964" y="252984"/>
                </a:lnTo>
                <a:lnTo>
                  <a:pt x="445008" y="1309624"/>
                </a:lnTo>
                <a:lnTo>
                  <a:pt x="563841" y="1330452"/>
                </a:lnTo>
                <a:lnTo>
                  <a:pt x="745236" y="273812"/>
                </a:lnTo>
                <a:close/>
              </a:path>
              <a:path w="916305" h="1359535">
                <a:moveTo>
                  <a:pt x="915924" y="291592"/>
                </a:moveTo>
                <a:lnTo>
                  <a:pt x="797521" y="280416"/>
                </a:lnTo>
                <a:lnTo>
                  <a:pt x="705612" y="1348232"/>
                </a:lnTo>
                <a:lnTo>
                  <a:pt x="824014" y="1359408"/>
                </a:lnTo>
                <a:lnTo>
                  <a:pt x="915924" y="291592"/>
                </a:lnTo>
                <a:close/>
              </a:path>
            </a:pathLst>
          </a:custGeom>
          <a:solidFill>
            <a:srgbClr val="F1F9F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8AC69-E04B-4C8D-9D70-6EC2111C300D}" type="datetime1">
              <a:rPr lang="ko-KR" altLang="en-US" smtClean="0"/>
              <a:t>2022-08-09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pPr marL="38100">
              <a:lnSpc>
                <a:spcPts val="13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817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DF2AF-A788-4016-8FD2-0C6D7F489C45}" type="datetime1">
              <a:rPr lang="ko-KR" altLang="en-US" smtClean="0"/>
              <a:t>2022-08-09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w Cen MT"/>
                <a:cs typeface="Tw Cen MT"/>
              </a:defRPr>
            </a:lvl1pPr>
          </a:lstStyle>
          <a:p>
            <a:pPr marL="38100">
              <a:lnSpc>
                <a:spcPts val="136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79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3E82-E6BA-483E-9B47-1D214982DCB4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6B5-7D8B-4EFF-8347-588B6827E4C3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208-ECC0-4BBA-B975-24D1AE5D928A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40BD-825D-40B2-9F29-04CD3188036F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0A6D4EB-AC5F-4E45-A88F-1AADDDD20A21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99099DE-19EF-4614-878C-0844B5427617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3398D91-78AE-4658-8225-9B4F21ED3EEE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hf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8452BDEE-11E6-4A99-B86E-F28ED16199A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0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9144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216152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white">
          <a:xfrm>
            <a:off x="76200" y="1066800"/>
            <a:ext cx="2590800" cy="1219200"/>
          </a:xfrm>
          <a:prstGeom prst="rect">
            <a:avLst/>
          </a:prstGeom>
          <a:blipFill dpi="0" rotWithShape="1">
            <a:blip r:embed="rId19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gray">
          <a:xfrm rot="-1315059">
            <a:off x="8659903" y="5872449"/>
            <a:ext cx="542925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gray">
          <a:xfrm rot="-1315059" flipH="1" flipV="1">
            <a:off x="152400" y="4724400"/>
            <a:ext cx="425450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gray">
          <a:xfrm rot="-1315059">
            <a:off x="533400" y="152400"/>
            <a:ext cx="692150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21694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8714232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2670048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9144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5788152" y="1069848"/>
            <a:ext cx="3355848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61512" y="-103188"/>
            <a:ext cx="4100112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16152" y="0"/>
            <a:ext cx="7470648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188720"/>
            <a:ext cx="82296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8056" y="6364224"/>
            <a:ext cx="2185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245277D-50FA-451C-80CB-EB74B45496F3}" type="datetime1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0048" y="6364224"/>
            <a:ext cx="53126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4152" y="6364224"/>
            <a:ext cx="612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8C7C5EB-8CCA-4C7A-A2D7-B358FD715D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8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8520" y="980728"/>
            <a:ext cx="9361040" cy="335175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0" dirty="0" smtClean="0"/>
              <a:t>빅데이터의 이해와 활용</a:t>
            </a: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3200" b="0" dirty="0"/>
              <a:t/>
            </a:r>
            <a:br>
              <a:rPr lang="en-US" altLang="ko-KR" sz="3200" b="0" dirty="0"/>
            </a:b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endParaRPr lang="ko-KR" altLang="en-US" sz="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4CBF-370D-42EE-97F2-685184ED6B1E}" type="datetime1">
              <a:rPr lang="ko-KR" altLang="en-US" smtClean="0"/>
              <a:t>2022-08-09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최도진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8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3">
              <a:defRPr/>
            </a:pPr>
            <a:endParaRPr lang="en-US" altLang="ko-KR" sz="300" dirty="0" smtClean="0"/>
          </a:p>
          <a:p>
            <a:pPr lvl="2">
              <a:defRPr/>
            </a:pPr>
            <a:r>
              <a:rPr lang="ko-KR" altLang="en-US" dirty="0" err="1" smtClean="0"/>
              <a:t>반정형</a:t>
            </a:r>
            <a:r>
              <a:rPr lang="en-US" altLang="ko-KR" dirty="0" smtClean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고정된 필드에 저장되어 있지는 않지만 </a:t>
            </a:r>
            <a:r>
              <a:rPr lang="en-US" altLang="ko-KR" dirty="0"/>
              <a:t>XML, HTML </a:t>
            </a:r>
            <a:r>
              <a:rPr lang="ko-KR" altLang="en-US" dirty="0"/>
              <a:t>등의 메타데이터와 스키마를 포함하는 것으로 파일 형태로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smtClean="0"/>
              <a:t>XML, JSON, HTML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</p:txBody>
      </p:sp>
      <p:pic>
        <p:nvPicPr>
          <p:cNvPr id="30722" name="Picture 2" descr="인형 기본 HTML 안내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39714"/>
            <a:ext cx="7416824" cy="39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2">
              <a:defRPr/>
            </a:pPr>
            <a:r>
              <a:rPr lang="ko-KR" altLang="en-US" dirty="0" smtClean="0"/>
              <a:t>비정형 데이터 </a:t>
            </a:r>
            <a:endParaRPr lang="en-US" altLang="ko-KR" dirty="0" smtClean="0"/>
          </a:p>
          <a:p>
            <a:pPr lvl="3">
              <a:defRPr/>
            </a:pPr>
            <a:r>
              <a:rPr lang="ko-KR" altLang="en-US" dirty="0" smtClean="0"/>
              <a:t>고정된 필드나 스키마가 없는 것</a:t>
            </a:r>
            <a:endParaRPr lang="en-US" altLang="ko-KR" dirty="0" smtClean="0"/>
          </a:p>
          <a:p>
            <a:pPr lvl="3">
              <a:defRPr/>
            </a:pPr>
            <a:r>
              <a:rPr lang="ko-KR" altLang="en-US" dirty="0" smtClean="0"/>
              <a:t>스마트 기기에서 페이스북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트위터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유튜브 등으로 생성되는 소셜 데이터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생성되는 위치 정보나 센서 데이터와 같은 사물 데이터 등</a:t>
            </a:r>
            <a:endParaRPr lang="en-US" altLang="ko-KR" dirty="0" smtClean="0"/>
          </a:p>
          <a:p>
            <a:pPr lvl="3">
              <a:defRPr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/ pdf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68960"/>
            <a:ext cx="760201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1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</p:txBody>
      </p:sp>
      <p:pic>
        <p:nvPicPr>
          <p:cNvPr id="1536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98252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9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</p:txBody>
      </p:sp>
      <p:pic>
        <p:nvPicPr>
          <p:cNvPr id="6" name="Picture 2" descr="TTA정보통신용어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38" y="1628800"/>
            <a:ext cx="7416824" cy="47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측면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초기에는 빅데이터의 특징을 </a:t>
            </a:r>
            <a:r>
              <a:rPr lang="en-US" altLang="ko-KR" dirty="0"/>
              <a:t>3V</a:t>
            </a:r>
            <a:r>
              <a:rPr lang="ko-KR" altLang="en-US" dirty="0"/>
              <a:t>로 일컬어지는 규모</a:t>
            </a:r>
            <a:r>
              <a:rPr lang="en-US" altLang="ko-KR" dirty="0"/>
              <a:t>, </a:t>
            </a:r>
            <a:r>
              <a:rPr lang="ko-KR" altLang="en-US" dirty="0"/>
              <a:t>다양성</a:t>
            </a:r>
            <a:r>
              <a:rPr lang="en-US" altLang="ko-KR" dirty="0"/>
              <a:t>, </a:t>
            </a:r>
            <a:r>
              <a:rPr lang="ko-KR" altLang="en-US" dirty="0"/>
              <a:t>속도로 나타냄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통한 가치 창출이 중요해지면서 정확성과 가치를 추가한 </a:t>
            </a:r>
            <a:r>
              <a:rPr lang="en-US" altLang="ko-KR" dirty="0"/>
              <a:t>5V</a:t>
            </a:r>
            <a:r>
              <a:rPr lang="ko-KR" altLang="en-US" dirty="0"/>
              <a:t>로 나타냄</a:t>
            </a:r>
          </a:p>
        </p:txBody>
      </p:sp>
      <p:pic>
        <p:nvPicPr>
          <p:cNvPr id="1638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49760"/>
            <a:ext cx="7494121" cy="297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"/>
          <a:stretch>
            <a:fillRect/>
          </a:stretch>
        </p:blipFill>
        <p:spPr bwMode="auto">
          <a:xfrm>
            <a:off x="769865" y="5630390"/>
            <a:ext cx="7476204" cy="111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7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분석 환경 측면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분석 시스템의 구성 요소인 데이터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 분석 방법은 분석 환경에 따라 다른 특징을 나타냄</a:t>
            </a:r>
          </a:p>
        </p:txBody>
      </p:sp>
      <p:pic>
        <p:nvPicPr>
          <p:cNvPr id="1741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97100"/>
            <a:ext cx="7755713" cy="418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8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처리 방식 측면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기존 데이터베이스 관리 시스템</a:t>
            </a:r>
            <a:r>
              <a:rPr lang="en-US" altLang="ko-KR" dirty="0"/>
              <a:t>(DBMS)</a:t>
            </a:r>
            <a:r>
              <a:rPr lang="ko-KR" altLang="en-US" dirty="0"/>
              <a:t>으로 처리하던 것에 비해 </a:t>
            </a:r>
            <a:r>
              <a:rPr lang="en-US" altLang="ko-KR" dirty="0"/>
              <a:t>100</a:t>
            </a:r>
            <a:r>
              <a:rPr lang="ko-KR" altLang="en-US" dirty="0"/>
              <a:t>배 이상 많은 정형</a:t>
            </a:r>
            <a:r>
              <a:rPr lang="en-US" altLang="ko-KR" dirty="0"/>
              <a:t>,</a:t>
            </a:r>
            <a:r>
              <a:rPr lang="ko-KR" altLang="en-US" dirty="0"/>
              <a:t> 비정형 데이터를 처리 </a:t>
            </a:r>
          </a:p>
        </p:txBody>
      </p:sp>
      <p:pic>
        <p:nvPicPr>
          <p:cNvPr id="1843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848872" cy="460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0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가치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혁신과 창조의 도구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분석이 제공하는 스마트 서비스는 기존 비즈니스에 효율화</a:t>
            </a:r>
            <a:r>
              <a:rPr lang="en-US" altLang="ko-KR" dirty="0"/>
              <a:t>, </a:t>
            </a:r>
            <a:r>
              <a:rPr lang="ko-KR" altLang="en-US" dirty="0"/>
              <a:t>개인화</a:t>
            </a:r>
            <a:r>
              <a:rPr lang="en-US" altLang="ko-KR" dirty="0"/>
              <a:t>, </a:t>
            </a:r>
            <a:r>
              <a:rPr lang="ko-KR" altLang="en-US" dirty="0"/>
              <a:t>그리고 미래 예측력을 통한 혁신을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단순히 새로운 기술이나 비즈니스 모델이 아니라 새로운 패러다임으로의 변화를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자체부터 이를 활용한 사용자 애플리케이션까지 광범위하여 빅데이터 플랫폼과 에코시스템으로 확장</a:t>
            </a:r>
          </a:p>
        </p:txBody>
      </p:sp>
      <p:pic>
        <p:nvPicPr>
          <p:cNvPr id="1946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6" y="2636912"/>
            <a:ext cx="799077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7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가치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사회</a:t>
            </a:r>
            <a:r>
              <a:rPr lang="en-US" altLang="ko-KR" dirty="0"/>
              <a:t>·</a:t>
            </a:r>
            <a:r>
              <a:rPr lang="ko-KR" altLang="en-US" dirty="0"/>
              <a:t>경제적 가치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정치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과학 기술 등 사회 전반에 걸쳐 가치 있는 정보를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데이터의 도입과 활용은 산업 경쟁력 제고</a:t>
            </a:r>
            <a:r>
              <a:rPr lang="en-US" altLang="ko-KR" dirty="0"/>
              <a:t>, </a:t>
            </a:r>
            <a:r>
              <a:rPr lang="ko-KR" altLang="en-US" dirty="0"/>
              <a:t>생산성 향상</a:t>
            </a:r>
            <a:r>
              <a:rPr lang="en-US" altLang="ko-KR" dirty="0"/>
              <a:t>, </a:t>
            </a:r>
            <a:r>
              <a:rPr lang="ko-KR" altLang="en-US" dirty="0"/>
              <a:t>혁신을 위한 새로운 가치 창출을 할 것으로 기대</a:t>
            </a:r>
          </a:p>
        </p:txBody>
      </p:sp>
      <p:pic>
        <p:nvPicPr>
          <p:cNvPr id="2048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727280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4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역할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미래 사회의 특성은 불확실성</a:t>
            </a:r>
            <a:r>
              <a:rPr lang="en-US" altLang="ko-KR" dirty="0"/>
              <a:t>, </a:t>
            </a:r>
            <a:r>
              <a:rPr lang="ko-KR" altLang="en-US" dirty="0"/>
              <a:t>리스크</a:t>
            </a:r>
            <a:r>
              <a:rPr lang="en-US" altLang="ko-KR" dirty="0"/>
              <a:t>, </a:t>
            </a:r>
            <a:r>
              <a:rPr lang="ko-KR" altLang="en-US" dirty="0"/>
              <a:t>스마트</a:t>
            </a:r>
            <a:r>
              <a:rPr lang="en-US" altLang="ko-KR" dirty="0"/>
              <a:t>, </a:t>
            </a:r>
            <a:r>
              <a:rPr lang="ko-KR" altLang="en-US" dirty="0"/>
              <a:t>융합으로 대변됨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활용해 여러 가지 가능성에 대한 시나리오 시뮬레이션을 하면 불확실한 상황 변화에 유연하게 대처 가능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빅데이터에 기반한 정보 패턴 분석으로 리스크에 대응할 수 있음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개인화 및 지능화된 서비스를 제공하여 삶의 질을 향상시킴</a:t>
            </a:r>
          </a:p>
        </p:txBody>
      </p:sp>
      <p:pic>
        <p:nvPicPr>
          <p:cNvPr id="2150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552728" cy="421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0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빅데이터의 이해 </a:t>
            </a:r>
            <a:endParaRPr lang="en-US" altLang="ko-KR" smtClean="0"/>
          </a:p>
          <a:p>
            <a:r>
              <a:rPr lang="en-US" altLang="ko-KR" smtClean="0"/>
              <a:t>02 </a:t>
            </a:r>
            <a:r>
              <a:rPr lang="ko-KR" altLang="en-US" smtClean="0"/>
              <a:t>빅데이터의 활용 </a:t>
            </a:r>
          </a:p>
        </p:txBody>
      </p:sp>
    </p:spTree>
    <p:extLst>
      <p:ext uri="{BB962C8B-B14F-4D97-AF65-F5344CB8AC3E}">
        <p14:creationId xmlns:p14="http://schemas.microsoft.com/office/powerpoint/2010/main" val="278124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기업의 성공적인 빅데이터 활용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리더십</a:t>
            </a:r>
            <a:r>
              <a:rPr lang="en-US" altLang="ko-KR" dirty="0"/>
              <a:t>, </a:t>
            </a:r>
            <a:r>
              <a:rPr lang="ko-KR" altLang="en-US" dirty="0"/>
              <a:t>역량 관리</a:t>
            </a:r>
            <a:r>
              <a:rPr lang="en-US" altLang="ko-KR" dirty="0"/>
              <a:t>, </a:t>
            </a:r>
            <a:r>
              <a:rPr lang="ko-KR" altLang="en-US" dirty="0"/>
              <a:t>기술 도입</a:t>
            </a:r>
            <a:r>
              <a:rPr lang="en-US" altLang="ko-KR" dirty="0"/>
              <a:t>, </a:t>
            </a:r>
            <a:r>
              <a:rPr lang="ko-KR" altLang="en-US" dirty="0"/>
              <a:t>의사결정</a:t>
            </a:r>
            <a:r>
              <a:rPr lang="en-US" altLang="ko-KR" dirty="0"/>
              <a:t>, </a:t>
            </a:r>
            <a:r>
              <a:rPr lang="ko-KR" altLang="en-US" dirty="0"/>
              <a:t>기업 문화가 필요 </a:t>
            </a:r>
            <a:r>
              <a:rPr lang="en-US" altLang="ko-KR" dirty="0"/>
              <a:t>(</a:t>
            </a:r>
            <a:r>
              <a:rPr lang="ko-KR" altLang="en-US" dirty="0"/>
              <a:t>맥아이</a:t>
            </a:r>
            <a:r>
              <a:rPr lang="en-US" altLang="ko-KR" dirty="0"/>
              <a:t>,</a:t>
            </a:r>
            <a:r>
              <a:rPr lang="ko-KR" altLang="en-US" dirty="0" err="1"/>
              <a:t>브린욜프슨</a:t>
            </a:r>
            <a:r>
              <a:rPr lang="en-US" altLang="ko-KR" dirty="0"/>
              <a:t>)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253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7419902" cy="40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2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기업의 성공적인 빅데이터 활용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 smtClean="0"/>
              <a:t>자원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인력의 </a:t>
            </a:r>
            <a:r>
              <a:rPr lang="en-US" altLang="ko-KR" dirty="0"/>
              <a:t>3</a:t>
            </a:r>
            <a:r>
              <a:rPr lang="ko-KR" altLang="en-US" dirty="0"/>
              <a:t>가지 요소에 대한 전략을 수립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253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76872"/>
            <a:ext cx="4213274" cy="405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4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활용 가능한 빅데이터 발견하기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가트너</a:t>
            </a:r>
            <a:r>
              <a:rPr lang="en-US" altLang="ko-KR" dirty="0"/>
              <a:t>:</a:t>
            </a:r>
            <a:r>
              <a:rPr lang="ko-KR" altLang="en-US" dirty="0"/>
              <a:t> 미래 사회에는 ‘데이터 경제 </a:t>
            </a:r>
            <a:r>
              <a:rPr lang="ko-KR" altLang="en-US" dirty="0" err="1"/>
              <a:t>시대’가</a:t>
            </a:r>
            <a:r>
              <a:rPr lang="ko-KR" altLang="en-US" dirty="0"/>
              <a:t> 도래할 것으로 전망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상호 연결과 협력으로 데이터 활용 영역이 확장되면 데이터 자원이 단계적으로 </a:t>
            </a:r>
            <a:r>
              <a:rPr lang="ko-KR" altLang="en-US" dirty="0" err="1"/>
              <a:t>무한해질</a:t>
            </a:r>
            <a:r>
              <a:rPr lang="ko-KR" altLang="en-US" dirty="0"/>
              <a:t> 것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그에 따라 자원을 확보하는 방안도 단계적으로 확장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355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246674" cy="37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2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처리 단계와 신기술 이해하기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</a:t>
            </a:r>
            <a:r>
              <a:rPr lang="ko-KR" altLang="en-US" b="1" dirty="0"/>
              <a:t>데이터의 생성 → 수집 → 저장 → 분석 → 표현</a:t>
            </a:r>
            <a:r>
              <a:rPr lang="ko-KR" altLang="en-US" dirty="0"/>
              <a:t>의 단계를 거치며 세부 영역과 관련 기술이 개발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조직과 기업의 혁신 전략으로 적용할 수 있게 빅데이터 플랫폼</a:t>
            </a:r>
            <a:r>
              <a:rPr lang="en-US" altLang="ko-KR" dirty="0"/>
              <a:t>, </a:t>
            </a:r>
            <a:r>
              <a:rPr lang="ko-KR" altLang="en-US" dirty="0"/>
              <a:t>빅데이터 분석 기법 및 기술에 대한 이해가 필요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3">
              <a:defRPr/>
            </a:pPr>
            <a:r>
              <a:rPr lang="ko-KR" altLang="en-US" dirty="0"/>
              <a:t>분석 기술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소셜 네트워크 분석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·</a:t>
            </a:r>
            <a:r>
              <a:rPr lang="ko-KR" altLang="en-US" dirty="0"/>
              <a:t>오디오</a:t>
            </a:r>
            <a:r>
              <a:rPr lang="en-US" altLang="ko-KR" dirty="0"/>
              <a:t>·</a:t>
            </a:r>
            <a:r>
              <a:rPr lang="ko-KR" altLang="en-US" dirty="0"/>
              <a:t>이미지 </a:t>
            </a:r>
            <a:r>
              <a:rPr lang="ko-KR" altLang="en-US" dirty="0" err="1"/>
              <a:t>프로세싱</a:t>
            </a:r>
            <a:r>
              <a:rPr lang="ko-KR" altLang="en-US" dirty="0"/>
              <a:t> 등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빅데이터의 활용</a:t>
            </a:r>
            <a:r>
              <a:rPr lang="en-US" altLang="ko-KR" dirty="0"/>
              <a:t>·</a:t>
            </a:r>
            <a:r>
              <a:rPr lang="ko-KR" altLang="en-US" dirty="0"/>
              <a:t>분석</a:t>
            </a:r>
            <a:r>
              <a:rPr lang="en-US" altLang="ko-KR" dirty="0"/>
              <a:t>·</a:t>
            </a:r>
            <a:r>
              <a:rPr lang="ko-KR" altLang="en-US" dirty="0"/>
              <a:t>처리를 포함하는 인프라</a:t>
            </a:r>
            <a:endParaRPr lang="en-US" altLang="ko-KR" dirty="0"/>
          </a:p>
          <a:p>
            <a:pPr lvl="4">
              <a:defRPr/>
            </a:pPr>
            <a:r>
              <a:rPr lang="en-US" altLang="ko-KR" dirty="0"/>
              <a:t>BI, DW,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</a:t>
            </a:r>
            <a:r>
              <a:rPr lang="en-US" altLang="ko-KR" dirty="0"/>
              <a:t>, </a:t>
            </a:r>
            <a:r>
              <a:rPr lang="ko-KR" altLang="en-US" b="1" dirty="0"/>
              <a:t>분산 데이터베이스 </a:t>
            </a:r>
            <a:r>
              <a:rPr lang="en-US" altLang="ko-KR" b="1" dirty="0"/>
              <a:t>(NoSQL)</a:t>
            </a:r>
            <a:r>
              <a:rPr lang="en-US" altLang="ko-KR" dirty="0"/>
              <a:t>, </a:t>
            </a:r>
            <a:r>
              <a:rPr lang="ko-KR" altLang="en-US" dirty="0"/>
              <a:t>분산 병렬 처리</a:t>
            </a:r>
            <a:r>
              <a:rPr lang="en-US" altLang="ko-KR" dirty="0"/>
              <a:t>, </a:t>
            </a:r>
            <a:r>
              <a:rPr lang="ko-KR" altLang="en-US" dirty="0"/>
              <a:t>분산 파일 시스템 등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관련 신기술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대용량 데이터 처리를 위한 분산 처리 기술인 </a:t>
            </a:r>
            <a:r>
              <a:rPr lang="ko-KR" altLang="en-US" b="1" dirty="0" err="1"/>
              <a:t>하둡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dirty="0" err="1"/>
              <a:t>인메모리</a:t>
            </a:r>
            <a:r>
              <a:rPr lang="en-US" altLang="ko-KR" dirty="0"/>
              <a:t>, </a:t>
            </a:r>
            <a:r>
              <a:rPr lang="ko-KR" altLang="en-US" dirty="0"/>
              <a:t>의미 분석 기술인 데이터 </a:t>
            </a:r>
            <a:r>
              <a:rPr lang="ko-KR" altLang="en-US" dirty="0" err="1"/>
              <a:t>마이닝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 러닝</a:t>
            </a:r>
            <a:r>
              <a:rPr lang="en-US" altLang="ko-KR" dirty="0"/>
              <a:t>, </a:t>
            </a:r>
            <a:r>
              <a:rPr lang="ko-KR" altLang="en-US" dirty="0"/>
              <a:t>그리고 비정형 데이터 처리를 위한 </a:t>
            </a:r>
            <a:r>
              <a:rPr lang="en-US" altLang="ko-KR" dirty="0"/>
              <a:t>NoSQL </a:t>
            </a:r>
            <a:r>
              <a:rPr lang="ko-KR" altLang="en-US" dirty="0"/>
              <a:t>기술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2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처리 단계와 신기술 이해하기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56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30" y="1979612"/>
            <a:ext cx="5940673" cy="461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45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과학자 역량 강화하기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시대에는 데이터를 분석하고 관리할 수 있는 인력에 대한 중요성이 커짐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대규모 데이터 속에서 숨겨진 정보를 찾아내는 데이터 과학자는 ‘빅데이터 시대의 연금술사</a:t>
            </a:r>
            <a:r>
              <a:rPr lang="en-US" altLang="ko-KR" dirty="0"/>
              <a:t>’</a:t>
            </a:r>
          </a:p>
          <a:p>
            <a:pPr lvl="3">
              <a:defRPr/>
            </a:pPr>
            <a:endParaRPr lang="en-US" altLang="ko-KR" sz="300" dirty="0"/>
          </a:p>
          <a:p>
            <a:pPr lvl="3">
              <a:defRPr/>
            </a:pPr>
            <a:r>
              <a:rPr lang="ko-KR" altLang="en-US" dirty="0"/>
              <a:t>존 </a:t>
            </a:r>
            <a:r>
              <a:rPr lang="ko-KR" altLang="en-US" dirty="0" err="1"/>
              <a:t>라우치</a:t>
            </a:r>
            <a:r>
              <a:rPr lang="en-US" altLang="ko-KR" dirty="0"/>
              <a:t>: </a:t>
            </a:r>
            <a:r>
              <a:rPr lang="ko-KR" altLang="en-US" dirty="0"/>
              <a:t>데이터 과학자에게 필요한 </a:t>
            </a:r>
            <a:r>
              <a:rPr lang="en-US" altLang="ko-KR" dirty="0"/>
              <a:t>6</a:t>
            </a:r>
            <a:r>
              <a:rPr lang="ko-KR" altLang="en-US" dirty="0"/>
              <a:t>가지 기본 자질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수학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공학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데이터를 분석할 때 필수적인 가설을 세우거나 검증할 때 필요한 비판적 시각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이를 잘 작성할 수 있는 글쓰기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다른 사람에게 잘 전달할 수 있는 대화 능력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호기심과 개인의 행복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과학자는 외부보다는 내부 인력으로 </a:t>
            </a:r>
            <a:r>
              <a:rPr lang="ko-KR" altLang="en-US" dirty="0" err="1"/>
              <a:t>내재화하여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662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429000"/>
            <a:ext cx="31686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755577" y="2996952"/>
            <a:ext cx="7234063" cy="1362075"/>
          </a:xfrm>
        </p:spPr>
        <p:txBody>
          <a:bodyPr/>
          <a:lstStyle/>
          <a:p>
            <a:r>
              <a:rPr lang="ko-KR" altLang="en-US" err="1" smtClean="0"/>
              <a:t>빅데이터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인공지능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1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인공지능 활용 </a:t>
            </a:r>
            <a:r>
              <a:rPr kumimoji="0" lang="en-US" altLang="ko-KR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(1/6)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664" y="1340768"/>
            <a:ext cx="9144000" cy="429175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인공지능 활용 </a:t>
            </a:r>
            <a:r>
              <a:rPr kumimoji="0" lang="en-US" altLang="ko-KR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(2/6)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3" y="1196752"/>
            <a:ext cx="7201905" cy="493463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43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인공지능 활용 </a:t>
            </a:r>
            <a:r>
              <a:rPr kumimoji="0" lang="en-US" altLang="ko-KR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(3/6)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6" y="1484784"/>
            <a:ext cx="8878539" cy="421063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6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637463" cy="4105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빅데이터의 정의와 종류 및 특징을 설명할 수 있다</a:t>
            </a:r>
            <a:r>
              <a:rPr lang="en-US" altLang="ko-KR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미래 정보사회의 빅데이터 역할과 활용 전략을 이해한다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10563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52" y="0"/>
            <a:ext cx="676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1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5649113" cy="50584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17232"/>
            <a:ext cx="768774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12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692696"/>
            <a:ext cx="4895528" cy="2272361"/>
          </a:xfrm>
          <a:prstGeom prst="rect">
            <a:avLst/>
          </a:prstGeom>
        </p:spPr>
      </p:pic>
      <p:pic>
        <p:nvPicPr>
          <p:cNvPr id="4" name="Picture 4" descr="https://3.bp.blogspot.com/-2r7pLMrJHR8/WvhBllyDYFI/AAAAAAAAGME/EBevXUZHekshEYv53GNzY0kZrsCpZLUnQCLcBGAs/s1600/%25EA%25B5%25AC%25EA%25B8%2580%25EB%25B2%2588%25EC%2597%25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6278"/>
            <a:ext cx="3567764" cy="274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640560"/>
            <a:ext cx="739243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611560" y="2091960"/>
            <a:ext cx="7920880" cy="4304342"/>
            <a:chOff x="242863" y="4778063"/>
            <a:chExt cx="7937563" cy="771367"/>
          </a:xfrm>
        </p:grpSpPr>
        <p:sp>
          <p:nvSpPr>
            <p:cNvPr id="19" name="모서리가 둥근 직사각형 18"/>
            <p:cNvSpPr/>
            <p:nvPr/>
          </p:nvSpPr>
          <p:spPr>
            <a:xfrm flipH="1">
              <a:off x="242863" y="4778063"/>
              <a:ext cx="7937563" cy="771367"/>
            </a:xfrm>
            <a:prstGeom prst="roundRect">
              <a:avLst>
                <a:gd name="adj" fmla="val 4004"/>
              </a:avLst>
            </a:prstGeom>
            <a:solidFill>
              <a:sysClr val="window" lastClr="FFFFFF"/>
            </a:solidFill>
            <a:ln w="50800" cap="flat" cmpd="sng" algn="ctr">
              <a:noFill/>
              <a:prstDash val="solid"/>
              <a:headEnd type="oval"/>
              <a:tailEnd type="oval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5487" y="5066370"/>
              <a:ext cx="7874269" cy="482325"/>
            </a:xfrm>
            <a:prstGeom prst="roundRect">
              <a:avLst>
                <a:gd name="adj" fmla="val 5029"/>
              </a:avLst>
            </a:prstGeom>
            <a:gradFill flip="none" rotWithShape="1">
              <a:gsLst>
                <a:gs pos="0">
                  <a:srgbClr val="E4E4E4"/>
                </a:gs>
                <a:gs pos="100000">
                  <a:srgbClr val="0E85E8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1560" y="1594633"/>
            <a:ext cx="3240360" cy="444014"/>
            <a:chOff x="766344" y="1530442"/>
            <a:chExt cx="4682506" cy="44401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66344" y="1530442"/>
              <a:ext cx="4239471" cy="444014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prstDash val="solid"/>
            </a:ln>
            <a:effectLst>
              <a:outerShdw blurRad="50800" dist="25400" dir="5400000" algn="t" rotWithShape="0">
                <a:prstClr val="black">
                  <a:alpha val="43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0709" y="1543135"/>
              <a:ext cx="4598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빅데이터의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 정의</a:t>
              </a:r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 flipV="1">
            <a:off x="2850506" y="2553241"/>
            <a:ext cx="3027064" cy="216024"/>
          </a:xfrm>
          <a:custGeom>
            <a:avLst/>
            <a:gdLst>
              <a:gd name="T0" fmla="*/ 1476 w 2378"/>
              <a:gd name="T1" fmla="*/ 269 h 1120"/>
              <a:gd name="T2" fmla="*/ 1767 w 2378"/>
              <a:gd name="T3" fmla="*/ 269 h 1120"/>
              <a:gd name="T4" fmla="*/ 1478 w 2378"/>
              <a:gd name="T5" fmla="*/ 134 h 1120"/>
              <a:gd name="T6" fmla="*/ 1189 w 2378"/>
              <a:gd name="T7" fmla="*/ 0 h 1120"/>
              <a:gd name="T8" fmla="*/ 899 w 2378"/>
              <a:gd name="T9" fmla="*/ 134 h 1120"/>
              <a:gd name="T10" fmla="*/ 610 w 2378"/>
              <a:gd name="T11" fmla="*/ 269 h 1120"/>
              <a:gd name="T12" fmla="*/ 901 w 2378"/>
              <a:gd name="T13" fmla="*/ 269 h 1120"/>
              <a:gd name="T14" fmla="*/ 0 w 2378"/>
              <a:gd name="T15" fmla="*/ 1120 h 1120"/>
              <a:gd name="T16" fmla="*/ 1189 w 2378"/>
              <a:gd name="T17" fmla="*/ 1120 h 1120"/>
              <a:gd name="T18" fmla="*/ 2378 w 2378"/>
              <a:gd name="T19" fmla="*/ 1120 h 1120"/>
              <a:gd name="T20" fmla="*/ 1476 w 2378"/>
              <a:gd name="T21" fmla="*/ 269 h 1120"/>
              <a:gd name="connsiteX0" fmla="*/ 6207 w 10000"/>
              <a:gd name="connsiteY0" fmla="*/ 2402 h 10000"/>
              <a:gd name="connsiteX1" fmla="*/ 7431 w 10000"/>
              <a:gd name="connsiteY1" fmla="*/ 2402 h 10000"/>
              <a:gd name="connsiteX2" fmla="*/ 6215 w 10000"/>
              <a:gd name="connsiteY2" fmla="*/ 1196 h 10000"/>
              <a:gd name="connsiteX3" fmla="*/ 5000 w 10000"/>
              <a:gd name="connsiteY3" fmla="*/ 0 h 10000"/>
              <a:gd name="connsiteX4" fmla="*/ 3780 w 10000"/>
              <a:gd name="connsiteY4" fmla="*/ 1196 h 10000"/>
              <a:gd name="connsiteX5" fmla="*/ 2565 w 10000"/>
              <a:gd name="connsiteY5" fmla="*/ 2402 h 10000"/>
              <a:gd name="connsiteX6" fmla="*/ 3789 w 10000"/>
              <a:gd name="connsiteY6" fmla="*/ 2402 h 10000"/>
              <a:gd name="connsiteX7" fmla="*/ 0 w 10000"/>
              <a:gd name="connsiteY7" fmla="*/ 10000 h 10000"/>
              <a:gd name="connsiteX8" fmla="*/ 5000 w 10000"/>
              <a:gd name="connsiteY8" fmla="*/ 10000 h 10000"/>
              <a:gd name="connsiteX9" fmla="*/ 10000 w 10000"/>
              <a:gd name="connsiteY9" fmla="*/ 10000 h 10000"/>
              <a:gd name="connsiteX10" fmla="*/ 6207 w 10000"/>
              <a:gd name="connsiteY10" fmla="*/ 2402 h 10000"/>
              <a:gd name="connsiteX0" fmla="*/ 6207 w 10000"/>
              <a:gd name="connsiteY0" fmla="*/ 2402 h 10000"/>
              <a:gd name="connsiteX1" fmla="*/ 7431 w 10000"/>
              <a:gd name="connsiteY1" fmla="*/ 2402 h 10000"/>
              <a:gd name="connsiteX2" fmla="*/ 6215 w 10000"/>
              <a:gd name="connsiteY2" fmla="*/ 1196 h 10000"/>
              <a:gd name="connsiteX3" fmla="*/ 5000 w 10000"/>
              <a:gd name="connsiteY3" fmla="*/ 0 h 10000"/>
              <a:gd name="connsiteX4" fmla="*/ 3780 w 10000"/>
              <a:gd name="connsiteY4" fmla="*/ 1196 h 10000"/>
              <a:gd name="connsiteX5" fmla="*/ 2565 w 10000"/>
              <a:gd name="connsiteY5" fmla="*/ 2402 h 10000"/>
              <a:gd name="connsiteX6" fmla="*/ 3789 w 10000"/>
              <a:gd name="connsiteY6" fmla="*/ 2402 h 10000"/>
              <a:gd name="connsiteX7" fmla="*/ 0 w 10000"/>
              <a:gd name="connsiteY7" fmla="*/ 10000 h 10000"/>
              <a:gd name="connsiteX8" fmla="*/ 5000 w 10000"/>
              <a:gd name="connsiteY8" fmla="*/ 10000 h 10000"/>
              <a:gd name="connsiteX9" fmla="*/ 10000 w 10000"/>
              <a:gd name="connsiteY9" fmla="*/ 10000 h 10000"/>
              <a:gd name="connsiteX10" fmla="*/ 6207 w 10000"/>
              <a:gd name="connsiteY10" fmla="*/ 2402 h 10000"/>
              <a:gd name="connsiteX0" fmla="*/ 6207 w 10000"/>
              <a:gd name="connsiteY0" fmla="*/ 2402 h 10000"/>
              <a:gd name="connsiteX1" fmla="*/ 7431 w 10000"/>
              <a:gd name="connsiteY1" fmla="*/ 2402 h 10000"/>
              <a:gd name="connsiteX2" fmla="*/ 5000 w 10000"/>
              <a:gd name="connsiteY2" fmla="*/ 0 h 10000"/>
              <a:gd name="connsiteX3" fmla="*/ 3780 w 10000"/>
              <a:gd name="connsiteY3" fmla="*/ 1196 h 10000"/>
              <a:gd name="connsiteX4" fmla="*/ 2565 w 10000"/>
              <a:gd name="connsiteY4" fmla="*/ 2402 h 10000"/>
              <a:gd name="connsiteX5" fmla="*/ 3789 w 10000"/>
              <a:gd name="connsiteY5" fmla="*/ 2402 h 10000"/>
              <a:gd name="connsiteX6" fmla="*/ 0 w 10000"/>
              <a:gd name="connsiteY6" fmla="*/ 10000 h 10000"/>
              <a:gd name="connsiteX7" fmla="*/ 5000 w 10000"/>
              <a:gd name="connsiteY7" fmla="*/ 10000 h 10000"/>
              <a:gd name="connsiteX8" fmla="*/ 10000 w 10000"/>
              <a:gd name="connsiteY8" fmla="*/ 10000 h 10000"/>
              <a:gd name="connsiteX9" fmla="*/ 6207 w 10000"/>
              <a:gd name="connsiteY9" fmla="*/ 2402 h 10000"/>
              <a:gd name="connsiteX0" fmla="*/ 6207 w 10000"/>
              <a:gd name="connsiteY0" fmla="*/ 2402 h 10000"/>
              <a:gd name="connsiteX1" fmla="*/ 7431 w 10000"/>
              <a:gd name="connsiteY1" fmla="*/ 2402 h 10000"/>
              <a:gd name="connsiteX2" fmla="*/ 5000 w 10000"/>
              <a:gd name="connsiteY2" fmla="*/ 0 h 10000"/>
              <a:gd name="connsiteX3" fmla="*/ 2565 w 10000"/>
              <a:gd name="connsiteY3" fmla="*/ 2402 h 10000"/>
              <a:gd name="connsiteX4" fmla="*/ 3789 w 10000"/>
              <a:gd name="connsiteY4" fmla="*/ 2402 h 10000"/>
              <a:gd name="connsiteX5" fmla="*/ 0 w 10000"/>
              <a:gd name="connsiteY5" fmla="*/ 10000 h 10000"/>
              <a:gd name="connsiteX6" fmla="*/ 5000 w 10000"/>
              <a:gd name="connsiteY6" fmla="*/ 10000 h 10000"/>
              <a:gd name="connsiteX7" fmla="*/ 10000 w 10000"/>
              <a:gd name="connsiteY7" fmla="*/ 10000 h 10000"/>
              <a:gd name="connsiteX8" fmla="*/ 6207 w 10000"/>
              <a:gd name="connsiteY8" fmla="*/ 2402 h 10000"/>
              <a:gd name="connsiteX0" fmla="*/ 6207 w 10000"/>
              <a:gd name="connsiteY0" fmla="*/ 3266 h 10864"/>
              <a:gd name="connsiteX1" fmla="*/ 7431 w 10000"/>
              <a:gd name="connsiteY1" fmla="*/ 3266 h 10864"/>
              <a:gd name="connsiteX2" fmla="*/ 5028 w 10000"/>
              <a:gd name="connsiteY2" fmla="*/ 0 h 10864"/>
              <a:gd name="connsiteX3" fmla="*/ 2565 w 10000"/>
              <a:gd name="connsiteY3" fmla="*/ 3266 h 10864"/>
              <a:gd name="connsiteX4" fmla="*/ 3789 w 10000"/>
              <a:gd name="connsiteY4" fmla="*/ 3266 h 10864"/>
              <a:gd name="connsiteX5" fmla="*/ 0 w 10000"/>
              <a:gd name="connsiteY5" fmla="*/ 10864 h 10864"/>
              <a:gd name="connsiteX6" fmla="*/ 5000 w 10000"/>
              <a:gd name="connsiteY6" fmla="*/ 10864 h 10864"/>
              <a:gd name="connsiteX7" fmla="*/ 10000 w 10000"/>
              <a:gd name="connsiteY7" fmla="*/ 10864 h 10864"/>
              <a:gd name="connsiteX8" fmla="*/ 6207 w 10000"/>
              <a:gd name="connsiteY8" fmla="*/ 3266 h 10864"/>
              <a:gd name="connsiteX0" fmla="*/ 6207 w 10000"/>
              <a:gd name="connsiteY0" fmla="*/ 3266 h 10864"/>
              <a:gd name="connsiteX1" fmla="*/ 7431 w 10000"/>
              <a:gd name="connsiteY1" fmla="*/ 3266 h 10864"/>
              <a:gd name="connsiteX2" fmla="*/ 5028 w 10000"/>
              <a:gd name="connsiteY2" fmla="*/ 0 h 10864"/>
              <a:gd name="connsiteX3" fmla="*/ 2565 w 10000"/>
              <a:gd name="connsiteY3" fmla="*/ 3266 h 10864"/>
              <a:gd name="connsiteX4" fmla="*/ 3789 w 10000"/>
              <a:gd name="connsiteY4" fmla="*/ 3266 h 10864"/>
              <a:gd name="connsiteX5" fmla="*/ 0 w 10000"/>
              <a:gd name="connsiteY5" fmla="*/ 10864 h 10864"/>
              <a:gd name="connsiteX6" fmla="*/ 5000 w 10000"/>
              <a:gd name="connsiteY6" fmla="*/ 10864 h 10864"/>
              <a:gd name="connsiteX7" fmla="*/ 10000 w 10000"/>
              <a:gd name="connsiteY7" fmla="*/ 10864 h 10864"/>
              <a:gd name="connsiteX8" fmla="*/ 6207 w 10000"/>
              <a:gd name="connsiteY8" fmla="*/ 3266 h 10864"/>
              <a:gd name="connsiteX0" fmla="*/ 6207 w 10000"/>
              <a:gd name="connsiteY0" fmla="*/ 3266 h 10864"/>
              <a:gd name="connsiteX1" fmla="*/ 7431 w 10000"/>
              <a:gd name="connsiteY1" fmla="*/ 3266 h 10864"/>
              <a:gd name="connsiteX2" fmla="*/ 5028 w 10000"/>
              <a:gd name="connsiteY2" fmla="*/ 0 h 10864"/>
              <a:gd name="connsiteX3" fmla="*/ 2565 w 10000"/>
              <a:gd name="connsiteY3" fmla="*/ 3266 h 10864"/>
              <a:gd name="connsiteX4" fmla="*/ 3789 w 10000"/>
              <a:gd name="connsiteY4" fmla="*/ 3266 h 10864"/>
              <a:gd name="connsiteX5" fmla="*/ 0 w 10000"/>
              <a:gd name="connsiteY5" fmla="*/ 10864 h 10864"/>
              <a:gd name="connsiteX6" fmla="*/ 5000 w 10000"/>
              <a:gd name="connsiteY6" fmla="*/ 10864 h 10864"/>
              <a:gd name="connsiteX7" fmla="*/ 10000 w 10000"/>
              <a:gd name="connsiteY7" fmla="*/ 10864 h 10864"/>
              <a:gd name="connsiteX8" fmla="*/ 6207 w 10000"/>
              <a:gd name="connsiteY8" fmla="*/ 3266 h 10864"/>
              <a:gd name="connsiteX0" fmla="*/ 6207 w 10000"/>
              <a:gd name="connsiteY0" fmla="*/ 3266 h 10864"/>
              <a:gd name="connsiteX1" fmla="*/ 7431 w 10000"/>
              <a:gd name="connsiteY1" fmla="*/ 3266 h 10864"/>
              <a:gd name="connsiteX2" fmla="*/ 5028 w 10000"/>
              <a:gd name="connsiteY2" fmla="*/ 0 h 10864"/>
              <a:gd name="connsiteX3" fmla="*/ 2565 w 10000"/>
              <a:gd name="connsiteY3" fmla="*/ 3266 h 10864"/>
              <a:gd name="connsiteX4" fmla="*/ 3789 w 10000"/>
              <a:gd name="connsiteY4" fmla="*/ 3266 h 10864"/>
              <a:gd name="connsiteX5" fmla="*/ 0 w 10000"/>
              <a:gd name="connsiteY5" fmla="*/ 10864 h 10864"/>
              <a:gd name="connsiteX6" fmla="*/ 5000 w 10000"/>
              <a:gd name="connsiteY6" fmla="*/ 10864 h 10864"/>
              <a:gd name="connsiteX7" fmla="*/ 10000 w 10000"/>
              <a:gd name="connsiteY7" fmla="*/ 10864 h 10864"/>
              <a:gd name="connsiteX8" fmla="*/ 6207 w 10000"/>
              <a:gd name="connsiteY8" fmla="*/ 3266 h 10864"/>
              <a:gd name="connsiteX0" fmla="*/ 6207 w 10000"/>
              <a:gd name="connsiteY0" fmla="*/ 3266 h 10864"/>
              <a:gd name="connsiteX1" fmla="*/ 7431 w 10000"/>
              <a:gd name="connsiteY1" fmla="*/ 3266 h 10864"/>
              <a:gd name="connsiteX2" fmla="*/ 5028 w 10000"/>
              <a:gd name="connsiteY2" fmla="*/ 0 h 10864"/>
              <a:gd name="connsiteX3" fmla="*/ 2565 w 10000"/>
              <a:gd name="connsiteY3" fmla="*/ 3266 h 10864"/>
              <a:gd name="connsiteX4" fmla="*/ 3789 w 10000"/>
              <a:gd name="connsiteY4" fmla="*/ 3266 h 10864"/>
              <a:gd name="connsiteX5" fmla="*/ 0 w 10000"/>
              <a:gd name="connsiteY5" fmla="*/ 10864 h 10864"/>
              <a:gd name="connsiteX6" fmla="*/ 5000 w 10000"/>
              <a:gd name="connsiteY6" fmla="*/ 10864 h 10864"/>
              <a:gd name="connsiteX7" fmla="*/ 10000 w 10000"/>
              <a:gd name="connsiteY7" fmla="*/ 10864 h 10864"/>
              <a:gd name="connsiteX8" fmla="*/ 6207 w 10000"/>
              <a:gd name="connsiteY8" fmla="*/ 3266 h 10864"/>
              <a:gd name="connsiteX0" fmla="*/ 6207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207 w 10000"/>
              <a:gd name="connsiteY8" fmla="*/ 4296 h 11894"/>
              <a:gd name="connsiteX0" fmla="*/ 6207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207 w 10000"/>
              <a:gd name="connsiteY8" fmla="*/ 4296 h 11894"/>
              <a:gd name="connsiteX0" fmla="*/ 6207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207 w 10000"/>
              <a:gd name="connsiteY8" fmla="*/ 4296 h 11894"/>
              <a:gd name="connsiteX0" fmla="*/ 6207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207 w 10000"/>
              <a:gd name="connsiteY8" fmla="*/ 4296 h 11894"/>
              <a:gd name="connsiteX0" fmla="*/ 6207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207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789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70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13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13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13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13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  <a:gd name="connsiteX0" fmla="*/ 6419 w 10000"/>
              <a:gd name="connsiteY0" fmla="*/ 4296 h 11894"/>
              <a:gd name="connsiteX1" fmla="*/ 7431 w 10000"/>
              <a:gd name="connsiteY1" fmla="*/ 4296 h 11894"/>
              <a:gd name="connsiteX2" fmla="*/ 5013 w 10000"/>
              <a:gd name="connsiteY2" fmla="*/ 0 h 11894"/>
              <a:gd name="connsiteX3" fmla="*/ 2565 w 10000"/>
              <a:gd name="connsiteY3" fmla="*/ 4296 h 11894"/>
              <a:gd name="connsiteX4" fmla="*/ 3534 w 10000"/>
              <a:gd name="connsiteY4" fmla="*/ 4296 h 11894"/>
              <a:gd name="connsiteX5" fmla="*/ 0 w 10000"/>
              <a:gd name="connsiteY5" fmla="*/ 11894 h 11894"/>
              <a:gd name="connsiteX6" fmla="*/ 5000 w 10000"/>
              <a:gd name="connsiteY6" fmla="*/ 11894 h 11894"/>
              <a:gd name="connsiteX7" fmla="*/ 10000 w 10000"/>
              <a:gd name="connsiteY7" fmla="*/ 11894 h 11894"/>
              <a:gd name="connsiteX8" fmla="*/ 6419 w 10000"/>
              <a:gd name="connsiteY8" fmla="*/ 4296 h 1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1894">
                <a:moveTo>
                  <a:pt x="6419" y="4296"/>
                </a:moveTo>
                <a:lnTo>
                  <a:pt x="7431" y="4296"/>
                </a:lnTo>
                <a:lnTo>
                  <a:pt x="5013" y="0"/>
                </a:lnTo>
                <a:lnTo>
                  <a:pt x="2565" y="4296"/>
                </a:lnTo>
                <a:lnTo>
                  <a:pt x="3534" y="4296"/>
                </a:lnTo>
                <a:cubicBezTo>
                  <a:pt x="3534" y="4296"/>
                  <a:pt x="3389" y="6823"/>
                  <a:pt x="0" y="11894"/>
                </a:cubicBezTo>
                <a:lnTo>
                  <a:pt x="5000" y="11894"/>
                </a:lnTo>
                <a:lnTo>
                  <a:pt x="10000" y="11894"/>
                </a:lnTo>
                <a:cubicBezTo>
                  <a:pt x="6733" y="7603"/>
                  <a:pt x="6419" y="4296"/>
                  <a:pt x="6419" y="429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휴먼모음T" panose="02030504000101010101" pitchFamily="18" charset="-127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5344" y="2075694"/>
            <a:ext cx="7341718" cy="475143"/>
            <a:chOff x="427831" y="1056232"/>
            <a:chExt cx="8285290" cy="72008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27831" y="1056232"/>
              <a:ext cx="8285290" cy="720080"/>
            </a:xfrm>
            <a:prstGeom prst="roundRect">
              <a:avLst>
                <a:gd name="adj" fmla="val 1005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54720" y="1080883"/>
              <a:ext cx="8232080" cy="670781"/>
            </a:xfrm>
            <a:prstGeom prst="roundRect">
              <a:avLst>
                <a:gd name="adj" fmla="val 10053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14764" y="2115678"/>
            <a:ext cx="7240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스마트 디바이스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· SNS ·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IoT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등 다양한 정보 채널의 등장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75344" y="2795392"/>
            <a:ext cx="7369064" cy="725432"/>
            <a:chOff x="428115" y="1149394"/>
            <a:chExt cx="8285290" cy="72008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28115" y="1149394"/>
              <a:ext cx="8285290" cy="720080"/>
            </a:xfrm>
            <a:prstGeom prst="roundRect">
              <a:avLst>
                <a:gd name="adj" fmla="val 1005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54720" y="1174044"/>
              <a:ext cx="8232080" cy="670780"/>
            </a:xfrm>
            <a:prstGeom prst="roundRect">
              <a:avLst>
                <a:gd name="adj" fmla="val 10053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77539" y="2749004"/>
            <a:ext cx="65889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데이터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기하급수적으로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증가</a:t>
            </a:r>
            <a:endParaRPr kumimoji="0" lang="en-US" altLang="ko-KR" sz="16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대용량의 데이터로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부터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가치있고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의미있는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정보를 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43608" y="3616232"/>
            <a:ext cx="2232248" cy="46084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83" y="3520824"/>
            <a:ext cx="3343493" cy="2470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6026377"/>
            <a:ext cx="2945155" cy="301518"/>
          </a:xfrm>
          <a:prstGeom prst="rect">
            <a:avLst/>
          </a:prstGeom>
          <a:solidFill>
            <a:srgbClr val="A9C6F5"/>
          </a:solidFill>
          <a:ln w="9525" cap="flat" cmpd="sng" algn="ctr">
            <a:noFill/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시장 현황과 전망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7" name="구름 모양 설명선 26"/>
          <p:cNvSpPr/>
          <p:nvPr/>
        </p:nvSpPr>
        <p:spPr>
          <a:xfrm>
            <a:off x="4499992" y="3573016"/>
            <a:ext cx="3550018" cy="2428456"/>
          </a:xfrm>
          <a:prstGeom prst="cloudCallout">
            <a:avLst>
              <a:gd name="adj1" fmla="val -41226"/>
              <a:gd name="adj2" fmla="val 48944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97390" y="4017593"/>
            <a:ext cx="2506350" cy="146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향후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M2M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(Internet of Things), NFC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등의 활성화를 통해 이용자가 생성하지 않고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,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인프라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자체가 다량의 데이터를 직접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생성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74152" y="6364224"/>
            <a:ext cx="612648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t>71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4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 flipH="1">
            <a:off x="4706137" y="2499362"/>
            <a:ext cx="3442517" cy="3818595"/>
            <a:chOff x="242863" y="4030663"/>
            <a:chExt cx="7937563" cy="1518768"/>
          </a:xfrm>
        </p:grpSpPr>
        <p:sp>
          <p:nvSpPr>
            <p:cNvPr id="51" name="모서리가 둥근 직사각형 50"/>
            <p:cNvSpPr/>
            <p:nvPr/>
          </p:nvSpPr>
          <p:spPr>
            <a:xfrm flipH="1">
              <a:off x="242863" y="4030663"/>
              <a:ext cx="7937563" cy="1518768"/>
            </a:xfrm>
            <a:prstGeom prst="roundRect">
              <a:avLst>
                <a:gd name="adj" fmla="val 4004"/>
              </a:avLst>
            </a:prstGeom>
            <a:solidFill>
              <a:sysClr val="window" lastClr="FFFFFF"/>
            </a:solidFill>
            <a:ln w="50800" cap="flat" cmpd="sng" algn="ctr">
              <a:noFill/>
              <a:prstDash val="solid"/>
              <a:headEnd type="oval"/>
              <a:tailEnd type="oval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75486" y="5065362"/>
              <a:ext cx="7874270" cy="482325"/>
            </a:xfrm>
            <a:prstGeom prst="roundRect">
              <a:avLst>
                <a:gd name="adj" fmla="val 5029"/>
              </a:avLst>
            </a:prstGeom>
            <a:gradFill flip="none" rotWithShape="1">
              <a:gsLst>
                <a:gs pos="0">
                  <a:srgbClr val="E4E4E4"/>
                </a:gs>
                <a:gs pos="100000">
                  <a:srgbClr val="0E85E8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321" y="4680952"/>
            <a:ext cx="571921" cy="55828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939710" y="2499359"/>
            <a:ext cx="3518197" cy="3818594"/>
            <a:chOff x="242863" y="4778063"/>
            <a:chExt cx="7937563" cy="771367"/>
          </a:xfrm>
        </p:grpSpPr>
        <p:sp>
          <p:nvSpPr>
            <p:cNvPr id="59" name="모서리가 둥근 직사각형 58"/>
            <p:cNvSpPr/>
            <p:nvPr/>
          </p:nvSpPr>
          <p:spPr>
            <a:xfrm flipH="1">
              <a:off x="242863" y="4778063"/>
              <a:ext cx="7937563" cy="771367"/>
            </a:xfrm>
            <a:prstGeom prst="roundRect">
              <a:avLst>
                <a:gd name="adj" fmla="val 4004"/>
              </a:avLst>
            </a:prstGeom>
            <a:solidFill>
              <a:sysClr val="window" lastClr="FFFFFF"/>
            </a:solidFill>
            <a:ln w="50800" cap="flat" cmpd="sng" algn="ctr">
              <a:noFill/>
              <a:prstDash val="solid"/>
              <a:headEnd type="oval"/>
              <a:tailEnd type="oval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275487" y="5066370"/>
              <a:ext cx="7874269" cy="482325"/>
            </a:xfrm>
            <a:prstGeom prst="roundRect">
              <a:avLst>
                <a:gd name="adj" fmla="val 5029"/>
              </a:avLst>
            </a:prstGeom>
            <a:gradFill flip="none" rotWithShape="1">
              <a:gsLst>
                <a:gs pos="0">
                  <a:srgbClr val="E4E4E4"/>
                </a:gs>
                <a:gs pos="100000">
                  <a:srgbClr val="0E85E8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302320" y="243339"/>
            <a:ext cx="75733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spcBef>
                <a:spcPct val="0"/>
              </a:spcBef>
              <a:defRPr sz="3400" b="1">
                <a:ln w="18415" cmpd="sng">
                  <a:solidFill>
                    <a:schemeClr val="tx2">
                      <a:lumMod val="50000"/>
                      <a:alpha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소셜 미디어 </a:t>
            </a: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</a:t>
            </a:r>
            <a:endParaRPr kumimoji="0" lang="en-US" altLang="ko-KR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839290" y="4189450"/>
            <a:ext cx="385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헤드라인M" pitchFamily="18" charset="-127"/>
                <a:cs typeface="Arial" pitchFamily="34" charset="0"/>
              </a:rPr>
              <a:t>4</a:t>
            </a:r>
            <a:endParaRPr kumimoji="0" lang="ko-KR" altLang="ko-KR" sz="28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18715" y="5906860"/>
            <a:ext cx="2945155" cy="301518"/>
          </a:xfrm>
          <a:prstGeom prst="rect">
            <a:avLst/>
          </a:prstGeom>
          <a:solidFill>
            <a:srgbClr val="A9C6F5"/>
          </a:solidFill>
          <a:ln w="9525" cap="flat" cmpd="sng" algn="ctr">
            <a:noFill/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온라인상에서의 빅데이터 관련 주요 발생량</a:t>
            </a:r>
            <a:endParaRPr kumimoji="0" lang="en-US" altLang="ko-KR" sz="11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19713" y="4233899"/>
            <a:ext cx="2740762" cy="261610"/>
          </a:xfrm>
          <a:prstGeom prst="rect">
            <a:avLst/>
          </a:prstGeom>
          <a:solidFill>
            <a:srgbClr val="A9C6F5"/>
          </a:solidFill>
          <a:ln w="9525" cap="flat" cmpd="sng" algn="ctr">
            <a:noFill/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tx1">
                      <a:lumMod val="85000"/>
                      <a:lumOff val="15000"/>
                      <a:alpha val="31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트위터의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특징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09848" y="5942598"/>
            <a:ext cx="2724515" cy="261610"/>
          </a:xfrm>
          <a:prstGeom prst="rect">
            <a:avLst/>
          </a:prstGeom>
          <a:solidFill>
            <a:srgbClr val="A9C6F5"/>
          </a:solidFill>
          <a:ln w="9525" cap="flat" cmpd="sng" algn="ctr">
            <a:noFill/>
            <a:prstDash val="soli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solidFill>
                    <a:schemeClr val="tx1">
                      <a:lumMod val="85000"/>
                      <a:lumOff val="15000"/>
                      <a:alpha val="31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페이스북의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특징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4274023" y="3206358"/>
            <a:ext cx="665411" cy="425055"/>
            <a:chOff x="4206621" y="1682208"/>
            <a:chExt cx="805147" cy="661910"/>
          </a:xfrm>
        </p:grpSpPr>
        <p:sp>
          <p:nvSpPr>
            <p:cNvPr id="89" name="타원 88"/>
            <p:cNvSpPr/>
            <p:nvPr/>
          </p:nvSpPr>
          <p:spPr>
            <a:xfrm>
              <a:off x="4206621" y="1912173"/>
              <a:ext cx="149355" cy="14935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9050">
              <a:solidFill>
                <a:srgbClr val="FFFFFF"/>
              </a:solidFill>
            </a:ln>
            <a:effectLst>
              <a:innerShdw blurRad="381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그래픽" pitchFamily="18" charset="-127"/>
                <a:cs typeface="Arial" pitchFamily="34" charset="0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4862413" y="1912173"/>
              <a:ext cx="149355" cy="14935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9050">
              <a:solidFill>
                <a:srgbClr val="FFFFFF"/>
              </a:solidFill>
            </a:ln>
            <a:effectLst>
              <a:innerShdw blurRad="381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그래픽" pitchFamily="18" charset="-127"/>
                <a:cs typeface="Arial" pitchFamily="34" charset="0"/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4251857" y="1682208"/>
              <a:ext cx="714676" cy="661910"/>
              <a:chOff x="4294708" y="1719145"/>
              <a:chExt cx="606671" cy="606546"/>
            </a:xfrm>
          </p:grpSpPr>
          <p:sp>
            <p:nvSpPr>
              <p:cNvPr id="92" name="막힌 원호 91"/>
              <p:cNvSpPr/>
              <p:nvPr/>
            </p:nvSpPr>
            <p:spPr>
              <a:xfrm>
                <a:off x="4294708" y="1719145"/>
                <a:ext cx="606671" cy="606546"/>
              </a:xfrm>
              <a:prstGeom prst="blockArc">
                <a:avLst>
                  <a:gd name="adj1" fmla="val 12486792"/>
                  <a:gd name="adj2" fmla="val 20105471"/>
                  <a:gd name="adj3" fmla="val 933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0800" dist="1270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Y그래픽" pitchFamily="18" charset="-127"/>
                  <a:cs typeface="Arial" pitchFamily="34" charset="0"/>
                </a:endParaRPr>
              </a:p>
            </p:txBody>
          </p:sp>
          <p:sp>
            <p:nvSpPr>
              <p:cNvPr id="93" name="막힌 원호 92"/>
              <p:cNvSpPr/>
              <p:nvPr/>
            </p:nvSpPr>
            <p:spPr>
              <a:xfrm>
                <a:off x="4294708" y="1719145"/>
                <a:ext cx="606671" cy="606546"/>
              </a:xfrm>
              <a:prstGeom prst="blockArc">
                <a:avLst>
                  <a:gd name="adj1" fmla="val 10800000"/>
                  <a:gd name="adj2" fmla="val 68520"/>
                  <a:gd name="adj3" fmla="val 10610"/>
                </a:avLst>
              </a:prstGeom>
              <a:gradFill flip="none" rotWithShape="1">
                <a:gsLst>
                  <a:gs pos="24000">
                    <a:srgbClr val="EAEAEA"/>
                  </a:gs>
                  <a:gs pos="0">
                    <a:srgbClr val="F0F0F0">
                      <a:alpha val="0"/>
                    </a:srgbClr>
                  </a:gs>
                  <a:gs pos="86000">
                    <a:srgbClr val="FFFFFF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innerShdw blurRad="63500" dist="25400" dir="5400000">
                  <a:prstClr val="black">
                    <a:alpha val="3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Y그래픽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94" name="그룹 93"/>
          <p:cNvGrpSpPr/>
          <p:nvPr/>
        </p:nvGrpSpPr>
        <p:grpSpPr>
          <a:xfrm>
            <a:off x="4254973" y="5312696"/>
            <a:ext cx="665411" cy="425055"/>
            <a:chOff x="4206621" y="1682208"/>
            <a:chExt cx="805147" cy="661910"/>
          </a:xfrm>
        </p:grpSpPr>
        <p:sp>
          <p:nvSpPr>
            <p:cNvPr id="95" name="타원 94"/>
            <p:cNvSpPr/>
            <p:nvPr/>
          </p:nvSpPr>
          <p:spPr>
            <a:xfrm>
              <a:off x="4206621" y="1912173"/>
              <a:ext cx="149355" cy="14935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9050">
              <a:solidFill>
                <a:srgbClr val="FFFFFF"/>
              </a:solidFill>
            </a:ln>
            <a:effectLst>
              <a:innerShdw blurRad="381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그래픽" pitchFamily="18" charset="-127"/>
                <a:cs typeface="Arial" pitchFamily="34" charset="0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4862413" y="1912173"/>
              <a:ext cx="149355" cy="14935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9050">
              <a:solidFill>
                <a:srgbClr val="FFFFFF"/>
              </a:solidFill>
            </a:ln>
            <a:effectLst>
              <a:innerShdw blurRad="381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HY그래픽" pitchFamily="18" charset="-127"/>
                <a:cs typeface="Arial" pitchFamily="34" charset="0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4251857" y="1682208"/>
              <a:ext cx="714676" cy="661910"/>
              <a:chOff x="4294708" y="1719145"/>
              <a:chExt cx="606671" cy="606546"/>
            </a:xfrm>
          </p:grpSpPr>
          <p:sp>
            <p:nvSpPr>
              <p:cNvPr id="98" name="막힌 원호 97"/>
              <p:cNvSpPr/>
              <p:nvPr/>
            </p:nvSpPr>
            <p:spPr>
              <a:xfrm>
                <a:off x="4294708" y="1719145"/>
                <a:ext cx="606671" cy="606546"/>
              </a:xfrm>
              <a:prstGeom prst="blockArc">
                <a:avLst>
                  <a:gd name="adj1" fmla="val 12486792"/>
                  <a:gd name="adj2" fmla="val 20105471"/>
                  <a:gd name="adj3" fmla="val 933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0800" dist="127000" dir="5400000" algn="t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Y그래픽" pitchFamily="18" charset="-127"/>
                  <a:cs typeface="Arial" pitchFamily="34" charset="0"/>
                </a:endParaRPr>
              </a:p>
            </p:txBody>
          </p:sp>
          <p:sp>
            <p:nvSpPr>
              <p:cNvPr id="99" name="막힌 원호 98"/>
              <p:cNvSpPr/>
              <p:nvPr/>
            </p:nvSpPr>
            <p:spPr>
              <a:xfrm>
                <a:off x="4294708" y="1719145"/>
                <a:ext cx="606671" cy="606546"/>
              </a:xfrm>
              <a:prstGeom prst="blockArc">
                <a:avLst>
                  <a:gd name="adj1" fmla="val 10800000"/>
                  <a:gd name="adj2" fmla="val 68520"/>
                  <a:gd name="adj3" fmla="val 10610"/>
                </a:avLst>
              </a:prstGeom>
              <a:gradFill flip="none" rotWithShape="1">
                <a:gsLst>
                  <a:gs pos="24000">
                    <a:srgbClr val="EAEAEA"/>
                  </a:gs>
                  <a:gs pos="0">
                    <a:srgbClr val="F0F0F0">
                      <a:alpha val="0"/>
                    </a:srgbClr>
                  </a:gs>
                  <a:gs pos="86000">
                    <a:srgbClr val="FFFFFF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innerShdw blurRad="63500" dist="25400" dir="5400000">
                  <a:prstClr val="black">
                    <a:alpha val="3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HY그래픽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939710" y="1648891"/>
            <a:ext cx="7208944" cy="715089"/>
            <a:chOff x="939710" y="1515976"/>
            <a:chExt cx="7208944" cy="715089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939710" y="1515976"/>
              <a:ext cx="7208944" cy="715089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prstDash val="solid"/>
            </a:ln>
            <a:effectLst>
              <a:outerShdw blurRad="50800" dist="25400" dir="5400000" algn="t" rotWithShape="0">
                <a:prstClr val="black">
                  <a:alpha val="43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75015" y="1543135"/>
              <a:ext cx="5441201" cy="594696"/>
              <a:chOff x="1003007" y="1355245"/>
              <a:chExt cx="5441201" cy="594696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1003007" y="1355245"/>
                <a:ext cx="21708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solidFill>
                        <a:srgbClr val="FFFFFF">
                          <a:alpha val="2800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/>
                    <a:ea typeface="휴먼모음T" panose="02030504000101010101" pitchFamily="18" charset="-127"/>
                    <a:cs typeface="+mn-cs"/>
                  </a:rPr>
                  <a:t>소셜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FFFFFF">
                          <a:alpha val="2800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/>
                    <a:ea typeface="휴먼모음T" panose="02030504000101010101" pitchFamily="18" charset="-127"/>
                    <a:cs typeface="+mn-cs"/>
                  </a:rPr>
                  <a:t> </a:t>
                </a:r>
                <a:r>
                  <a:rPr kumimoji="0" lang="ko-KR" altLang="en-US" sz="2000" b="1" i="0" u="none" strike="noStrike" kern="1200" cap="none" spc="0" normalizeH="0" baseline="0" noProof="0" dirty="0" smtClean="0">
                    <a:ln>
                      <a:solidFill>
                        <a:srgbClr val="FFFFFF">
                          <a:alpha val="2800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w Cen MT"/>
                    <a:ea typeface="휴먼모음T" panose="02030504000101010101" pitchFamily="18" charset="-127"/>
                    <a:cs typeface="+mn-cs"/>
                  </a:rPr>
                  <a:t>미디어  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498010" y="1633444"/>
                <a:ext cx="4946198" cy="316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50" b="0" i="0" u="none" strike="noStrike" kern="1200" cap="none" spc="0" normalizeH="0" baseline="0" noProof="0" dirty="0">
                    <a:ln>
                      <a:solidFill>
                        <a:srgbClr val="FFFFFF">
                          <a:alpha val="2800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+mn-cs"/>
                  </a:rPr>
                  <a:t>개인과 집단의 상호 작용 및 상호 의존적인 관계를 형성하는 표현 매체</a:t>
                </a:r>
                <a:endParaRPr kumimoji="0" lang="en-US" altLang="ko-KR" sz="1150" b="0" i="0" u="none" strike="noStrike" kern="1200" cap="none" spc="0" normalizeH="0" baseline="0" noProof="0" dirty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  <a:cs typeface="+mn-cs"/>
                </a:endParaRPr>
              </a:p>
            </p:txBody>
          </p:sp>
        </p:grp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48" y="2776732"/>
            <a:ext cx="2574458" cy="1370138"/>
          </a:xfrm>
          <a:prstGeom prst="rect">
            <a:avLst/>
          </a:prstGeom>
          <a:ln>
            <a:noFill/>
          </a:ln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321" y="2776732"/>
            <a:ext cx="599116" cy="535617"/>
          </a:xfrm>
          <a:prstGeom prst="rect">
            <a:avLst/>
          </a:prstGeom>
        </p:spPr>
      </p:pic>
      <p:pic>
        <p:nvPicPr>
          <p:cNvPr id="2050" name="Picture 2" descr="what happens online in 60 seconds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7" y="2601662"/>
            <a:ext cx="3174863" cy="319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5061198" y="4683600"/>
            <a:ext cx="2871394" cy="1223260"/>
            <a:chOff x="1835696" y="1960960"/>
            <a:chExt cx="5105555" cy="254816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2060848"/>
              <a:ext cx="5105555" cy="2448272"/>
            </a:xfrm>
            <a:prstGeom prst="rect">
              <a:avLst/>
            </a:prstGeom>
            <a:ln>
              <a:noFill/>
            </a:ln>
          </p:spPr>
        </p:pic>
        <p:sp>
          <p:nvSpPr>
            <p:cNvPr id="56" name="직사각형 55"/>
            <p:cNvSpPr/>
            <p:nvPr/>
          </p:nvSpPr>
          <p:spPr>
            <a:xfrm>
              <a:off x="4141447" y="1960960"/>
              <a:ext cx="2448271" cy="57701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약 </a:t>
              </a:r>
              <a:r>
                <a:rPr kumimoji="0" lang="en-US" altLang="ko-KR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21</a:t>
              </a:r>
              <a:r>
                <a:rPr kumimoji="0" lang="ko-KR" altLang="en-US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억 명의 월간 사용자</a:t>
              </a:r>
              <a:endParaRPr kumimoji="0" lang="en-US" altLang="ko-KR" sz="600" b="1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일간 약 </a:t>
              </a:r>
              <a:r>
                <a:rPr kumimoji="0" lang="en-US" altLang="ko-KR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14</a:t>
              </a:r>
              <a:r>
                <a:rPr kumimoji="0" lang="ko-KR" altLang="en-US" sz="600" b="1" i="0" u="none" strike="noStrike" kern="1200" cap="none" spc="0" normalizeH="0" baseline="0" noProof="0" dirty="0" err="1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억명의</a:t>
              </a:r>
              <a:r>
                <a:rPr kumimoji="0" lang="ko-KR" altLang="en-US" sz="6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 사용자</a:t>
              </a:r>
              <a:endParaRPr kumimoji="0" lang="en-US" altLang="ko-KR" sz="600" b="1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</p:grp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74152" y="6364224"/>
            <a:ext cx="612648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t>72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3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2">
            <a:extLst>
              <a:ext uri="{FF2B5EF4-FFF2-40B4-BE49-F238E27FC236}">
                <a16:creationId xmlns:a16="http://schemas.microsoft.com/office/drawing/2014/main" id="{B1B8B579-C553-4431-BC2A-C32EF555E689}"/>
              </a:ext>
            </a:extLst>
          </p:cNvPr>
          <p:cNvSpPr>
            <a:spLocks/>
          </p:cNvSpPr>
          <p:nvPr/>
        </p:nvSpPr>
        <p:spPr bwMode="auto">
          <a:xfrm>
            <a:off x="1714480" y="2545761"/>
            <a:ext cx="5760000" cy="1721439"/>
          </a:xfrm>
          <a:custGeom>
            <a:avLst/>
            <a:gdLst>
              <a:gd name="T0" fmla="*/ 2147483647 w 5034"/>
              <a:gd name="T1" fmla="*/ 0 h 1908"/>
              <a:gd name="T2" fmla="*/ 2147483647 w 5034"/>
              <a:gd name="T3" fmla="*/ 2147483647 h 1908"/>
              <a:gd name="T4" fmla="*/ 2147483647 w 5034"/>
              <a:gd name="T5" fmla="*/ 2147483647 h 1908"/>
              <a:gd name="T6" fmla="*/ 0 w 5034"/>
              <a:gd name="T7" fmla="*/ 2147483647 h 1908"/>
              <a:gd name="T8" fmla="*/ 2147483647 w 5034"/>
              <a:gd name="T9" fmla="*/ 2147483647 h 1908"/>
              <a:gd name="T10" fmla="*/ 2147483647 w 5034"/>
              <a:gd name="T11" fmla="*/ 2147483647 h 1908"/>
              <a:gd name="T12" fmla="*/ 2147483647 w 5034"/>
              <a:gd name="T13" fmla="*/ 2147483647 h 1908"/>
              <a:gd name="T14" fmla="*/ 2147483647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flip="none" rotWithShape="1">
            <a:gsLst>
              <a:gs pos="62000">
                <a:srgbClr val="FFFFFF"/>
              </a:gs>
              <a:gs pos="100000">
                <a:srgbClr val="466571">
                  <a:lumMod val="60000"/>
                  <a:lumOff val="40000"/>
                </a:srgbClr>
              </a:gs>
            </a:gsLst>
            <a:lin ang="16200000" scaled="1"/>
            <a:tileRect/>
          </a:gradFill>
          <a:ln w="9525">
            <a:gradFill>
              <a:gsLst>
                <a:gs pos="100000">
                  <a:srgbClr val="104546">
                    <a:alpha val="30000"/>
                  </a:srgbClr>
                </a:gs>
                <a:gs pos="50000">
                  <a:srgbClr val="D9CD75">
                    <a:tint val="44500"/>
                    <a:satMod val="160000"/>
                  </a:srgbClr>
                </a:gs>
                <a:gs pos="100000">
                  <a:srgbClr val="D9CD75">
                    <a:tint val="23500"/>
                    <a:satMod val="160000"/>
                  </a:srgbClr>
                </a:gs>
              </a:gsLst>
              <a:lin ang="5400000" scaled="0"/>
            </a:gradFill>
            <a:round/>
            <a:headEnd/>
            <a:tailEnd/>
          </a:ln>
          <a:effectLst>
            <a:softEdge rad="12700"/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458200" cy="9875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ko-KR" altLang="en-US" sz="3000" dirty="0" err="1" smtClean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빅데이터</a:t>
            </a:r>
            <a:r>
              <a:rPr lang="en-US" altLang="ko-KR" sz="3000" dirty="0" smtClean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000" dirty="0" smtClean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개념 </a:t>
            </a:r>
            <a:endParaRPr lang="en-US" altLang="ko-KR" sz="3000" dirty="0" smtClean="0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751" name="바닥글 개체 틀 3"/>
          <p:cNvSpPr txBox="1">
            <a:spLocks noGrp="1"/>
          </p:cNvSpPr>
          <p:nvPr/>
        </p:nvSpPr>
        <p:spPr bwMode="auto">
          <a:xfrm>
            <a:off x="1562100" y="1219200"/>
            <a:ext cx="5981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u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latinLnBrk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latinLnBrk="1">
              <a:lnSpc>
                <a:spcPct val="130000"/>
              </a:lnSpc>
              <a:spcBef>
                <a:spcPct val="20000"/>
              </a:spcBef>
              <a:buSzPct val="70000"/>
              <a:buFont typeface="굴림" panose="020B0600000101010101" pitchFamily="50" charset="-127"/>
              <a:buChar char="●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latinLnBrk="1">
              <a:lnSpc>
                <a:spcPct val="130000"/>
              </a:lnSpc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sng" strike="noStrike" kern="1200" cap="none" spc="0" normalizeH="0" baseline="0" noProof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빅데이터 정의</a:t>
            </a:r>
            <a:endParaRPr kumimoji="1" lang="en-US" altLang="ko-KR" sz="2000" b="0" i="0" u="sng" strike="noStrike" kern="1200" cap="none" spc="0" normalizeH="0" baseline="0" noProof="0">
              <a:ln>
                <a:noFill/>
              </a:ln>
              <a:solidFill>
                <a:srgbClr val="DF9B29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228600" y="1676400"/>
            <a:ext cx="8763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u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latinLnBrk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latinLnBrk="1">
              <a:lnSpc>
                <a:spcPct val="130000"/>
              </a:lnSpc>
              <a:spcBef>
                <a:spcPct val="20000"/>
              </a:spcBef>
              <a:buSzPct val="70000"/>
              <a:buFont typeface="굴림" panose="020B0600000101010101" pitchFamily="50" charset="-127"/>
              <a:buChar char="●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latinLnBrk="1">
              <a:lnSpc>
                <a:spcPct val="130000"/>
              </a:lnSpc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비즈니스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인텔리전스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(BI)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나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데이터웨어하우스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(DW)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같은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전통적인 방식의 데이터 환경에서 처리하기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/>
            </a:r>
            <a:b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</a:b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힘들었던 대용량 데이터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를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Cloud Computing, Hadoop, Distributed Computing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과 같은 기술을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/>
            </a:r>
            <a:b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</a:b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이용하여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저렴한 비용으로 가치를 추출하고 데이터를 수집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,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발굴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,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F9B29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분석하는 모든 과정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rPr>
              <a:t>을 의미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F9B29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31753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86088"/>
            <a:ext cx="66675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슬라이드 번호 개체 틀 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v"/>
              <a:defRPr kumimoji="1" sz="22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u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2pPr>
            <a:lvl3pPr marL="1143000" indent="-228600" latinLnBrk="1">
              <a:lnSpc>
                <a:spcPct val="13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3pPr>
            <a:lvl4pPr marL="1600200" indent="-228600" latinLnBrk="1">
              <a:lnSpc>
                <a:spcPct val="130000"/>
              </a:lnSpc>
              <a:spcBef>
                <a:spcPct val="20000"/>
              </a:spcBef>
              <a:buSzPct val="70000"/>
              <a:buFont typeface="굴림" panose="020B0600000101010101" pitchFamily="50" charset="-127"/>
              <a:buChar char="●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4pPr>
            <a:lvl5pPr marL="2057400" indent="-228600" latinLnBrk="1">
              <a:lnSpc>
                <a:spcPct val="130000"/>
              </a:lnSpc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MS Gothic" panose="020B0609070205080204" pitchFamily="49" charset="-128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9AEE7A-EDCC-4C78-ACC0-5A2CC930776B}" type="slidenum">
              <a:rPr kumimoji="1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MS Gothic" panose="020B0609070205080204" pitchFamily="49" charset="-128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MS Gothic" panose="020B0609070205080204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2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11560" y="2091960"/>
            <a:ext cx="7920880" cy="4304342"/>
            <a:chOff x="242863" y="4778063"/>
            <a:chExt cx="7937563" cy="771367"/>
          </a:xfrm>
        </p:grpSpPr>
        <p:sp>
          <p:nvSpPr>
            <p:cNvPr id="8" name="모서리가 둥근 직사각형 7"/>
            <p:cNvSpPr/>
            <p:nvPr/>
          </p:nvSpPr>
          <p:spPr>
            <a:xfrm flipH="1">
              <a:off x="242863" y="4778063"/>
              <a:ext cx="7937563" cy="771367"/>
            </a:xfrm>
            <a:prstGeom prst="roundRect">
              <a:avLst>
                <a:gd name="adj" fmla="val 4004"/>
              </a:avLst>
            </a:prstGeom>
            <a:solidFill>
              <a:sysClr val="window" lastClr="FFFFFF"/>
            </a:solidFill>
            <a:ln w="50800" cap="flat" cmpd="sng" algn="ctr">
              <a:noFill/>
              <a:prstDash val="solid"/>
              <a:headEnd type="oval"/>
              <a:tailEnd type="oval"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75487" y="5066370"/>
              <a:ext cx="7874269" cy="482325"/>
            </a:xfrm>
            <a:prstGeom prst="roundRect">
              <a:avLst>
                <a:gd name="adj" fmla="val 5029"/>
              </a:avLst>
            </a:prstGeom>
            <a:gradFill flip="none" rotWithShape="1">
              <a:gsLst>
                <a:gs pos="0">
                  <a:srgbClr val="E4E4E4"/>
                </a:gs>
                <a:gs pos="100000">
                  <a:srgbClr val="0E85E8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휴먼모음T" panose="02030504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585272" y="2140405"/>
            <a:ext cx="5573541" cy="385171"/>
            <a:chOff x="221698" y="2243163"/>
            <a:chExt cx="2875007" cy="563928"/>
          </a:xfrm>
        </p:grpSpPr>
        <p:sp>
          <p:nvSpPr>
            <p:cNvPr id="49" name="직사각형 48"/>
            <p:cNvSpPr/>
            <p:nvPr/>
          </p:nvSpPr>
          <p:spPr>
            <a:xfrm>
              <a:off x="240272" y="2263517"/>
              <a:ext cx="2856433" cy="541876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prstDash val="solid"/>
            </a:ln>
            <a:effectLst>
              <a:outerShdw blurRad="50800" dist="25400" dir="5400000" algn="t" rotWithShape="0">
                <a:prstClr val="black">
                  <a:alpha val="43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0" name="직사각형 98"/>
            <p:cNvSpPr/>
            <p:nvPr/>
          </p:nvSpPr>
          <p:spPr>
            <a:xfrm>
              <a:off x="221698" y="2253574"/>
              <a:ext cx="2856434" cy="541876"/>
            </a:xfrm>
            <a:custGeom>
              <a:avLst/>
              <a:gdLst>
                <a:gd name="connsiteX0" fmla="*/ 0 w 2146299"/>
                <a:gd name="connsiteY0" fmla="*/ 0 h 541876"/>
                <a:gd name="connsiteX1" fmla="*/ 2146299 w 2146299"/>
                <a:gd name="connsiteY1" fmla="*/ 0 h 541876"/>
                <a:gd name="connsiteX2" fmla="*/ 2146299 w 2146299"/>
                <a:gd name="connsiteY2" fmla="*/ 541876 h 541876"/>
                <a:gd name="connsiteX3" fmla="*/ 0 w 2146299"/>
                <a:gd name="connsiteY3" fmla="*/ 541876 h 541876"/>
                <a:gd name="connsiteX4" fmla="*/ 0 w 2146299"/>
                <a:gd name="connsiteY4" fmla="*/ 0 h 541876"/>
                <a:gd name="connsiteX0" fmla="*/ 0 w 2146299"/>
                <a:gd name="connsiteY0" fmla="*/ 0 h 541876"/>
                <a:gd name="connsiteX1" fmla="*/ 2146299 w 2146299"/>
                <a:gd name="connsiteY1" fmla="*/ 541876 h 541876"/>
                <a:gd name="connsiteX2" fmla="*/ 0 w 2146299"/>
                <a:gd name="connsiteY2" fmla="*/ 541876 h 541876"/>
                <a:gd name="connsiteX3" fmla="*/ 0 w 2146299"/>
                <a:gd name="connsiteY3" fmla="*/ 0 h 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299" h="541876">
                  <a:moveTo>
                    <a:pt x="0" y="0"/>
                  </a:moveTo>
                  <a:lnTo>
                    <a:pt x="2146299" y="541876"/>
                  </a:lnTo>
                  <a:lnTo>
                    <a:pt x="0" y="541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32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1" name="직사각형 78"/>
            <p:cNvSpPr/>
            <p:nvPr/>
          </p:nvSpPr>
          <p:spPr>
            <a:xfrm>
              <a:off x="221698" y="2243163"/>
              <a:ext cx="456731" cy="552287"/>
            </a:xfrm>
            <a:custGeom>
              <a:avLst/>
              <a:gdLst>
                <a:gd name="connsiteX0" fmla="*/ 0 w 2016224"/>
                <a:gd name="connsiteY0" fmla="*/ 0 h 432048"/>
                <a:gd name="connsiteX1" fmla="*/ 2016224 w 2016224"/>
                <a:gd name="connsiteY1" fmla="*/ 0 h 432048"/>
                <a:gd name="connsiteX2" fmla="*/ 2016224 w 2016224"/>
                <a:gd name="connsiteY2" fmla="*/ 432048 h 432048"/>
                <a:gd name="connsiteX3" fmla="*/ 0 w 2016224"/>
                <a:gd name="connsiteY3" fmla="*/ 432048 h 432048"/>
                <a:gd name="connsiteX4" fmla="*/ 0 w 2016224"/>
                <a:gd name="connsiteY4" fmla="*/ 0 h 432048"/>
                <a:gd name="connsiteX0" fmla="*/ 0 w 2016224"/>
                <a:gd name="connsiteY0" fmla="*/ 0 h 432048"/>
                <a:gd name="connsiteX1" fmla="*/ 2016224 w 2016224"/>
                <a:gd name="connsiteY1" fmla="*/ 0 h 432048"/>
                <a:gd name="connsiteX2" fmla="*/ 0 w 2016224"/>
                <a:gd name="connsiteY2" fmla="*/ 432048 h 432048"/>
                <a:gd name="connsiteX3" fmla="*/ 0 w 2016224"/>
                <a:gd name="connsiteY3" fmla="*/ 0 h 432048"/>
                <a:gd name="connsiteX0" fmla="*/ 0 w 425168"/>
                <a:gd name="connsiteY0" fmla="*/ 0 h 432048"/>
                <a:gd name="connsiteX1" fmla="*/ 425168 w 425168"/>
                <a:gd name="connsiteY1" fmla="*/ 0 h 432048"/>
                <a:gd name="connsiteX2" fmla="*/ 0 w 425168"/>
                <a:gd name="connsiteY2" fmla="*/ 432048 h 432048"/>
                <a:gd name="connsiteX3" fmla="*/ 0 w 425168"/>
                <a:gd name="connsiteY3" fmla="*/ 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168" h="432048">
                  <a:moveTo>
                    <a:pt x="0" y="0"/>
                  </a:moveTo>
                  <a:lnTo>
                    <a:pt x="425168" y="0"/>
                  </a:lnTo>
                  <a:lnTo>
                    <a:pt x="0" y="4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52" name="직사각형 98"/>
            <p:cNvSpPr/>
            <p:nvPr/>
          </p:nvSpPr>
          <p:spPr>
            <a:xfrm flipH="1">
              <a:off x="2713355" y="2269816"/>
              <a:ext cx="383341" cy="537275"/>
            </a:xfrm>
            <a:custGeom>
              <a:avLst/>
              <a:gdLst>
                <a:gd name="connsiteX0" fmla="*/ 0 w 2146299"/>
                <a:gd name="connsiteY0" fmla="*/ 0 h 541876"/>
                <a:gd name="connsiteX1" fmla="*/ 2146299 w 2146299"/>
                <a:gd name="connsiteY1" fmla="*/ 0 h 541876"/>
                <a:gd name="connsiteX2" fmla="*/ 2146299 w 2146299"/>
                <a:gd name="connsiteY2" fmla="*/ 541876 h 541876"/>
                <a:gd name="connsiteX3" fmla="*/ 0 w 2146299"/>
                <a:gd name="connsiteY3" fmla="*/ 541876 h 541876"/>
                <a:gd name="connsiteX4" fmla="*/ 0 w 2146299"/>
                <a:gd name="connsiteY4" fmla="*/ 0 h 541876"/>
                <a:gd name="connsiteX0" fmla="*/ 0 w 2146299"/>
                <a:gd name="connsiteY0" fmla="*/ 0 h 541876"/>
                <a:gd name="connsiteX1" fmla="*/ 2146299 w 2146299"/>
                <a:gd name="connsiteY1" fmla="*/ 541876 h 541876"/>
                <a:gd name="connsiteX2" fmla="*/ 0 w 2146299"/>
                <a:gd name="connsiteY2" fmla="*/ 541876 h 541876"/>
                <a:gd name="connsiteX3" fmla="*/ 0 w 2146299"/>
                <a:gd name="connsiteY3" fmla="*/ 0 h 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299" h="541876">
                  <a:moveTo>
                    <a:pt x="0" y="0"/>
                  </a:moveTo>
                  <a:lnTo>
                    <a:pt x="2146299" y="541876"/>
                  </a:lnTo>
                  <a:lnTo>
                    <a:pt x="0" y="54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52955" y="2271924"/>
              <a:ext cx="2012490" cy="10800"/>
            </a:xfrm>
            <a:prstGeom prst="rect">
              <a:avLst/>
            </a:prstGeom>
            <a:gradFill flip="none" rotWithShape="1">
              <a:gsLst>
                <a:gs pos="50000">
                  <a:schemeClr val="bg1">
                    <a:alpha val="67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52955" y="2792354"/>
              <a:ext cx="2012490" cy="10800"/>
            </a:xfrm>
            <a:prstGeom prst="rect">
              <a:avLst/>
            </a:prstGeom>
            <a:gradFill flip="none" rotWithShape="1">
              <a:gsLst>
                <a:gs pos="50000">
                  <a:schemeClr val="bg1">
                    <a:alpha val="67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32674" y="2142688"/>
            <a:ext cx="1467687" cy="385171"/>
            <a:chOff x="221698" y="2243163"/>
            <a:chExt cx="2875007" cy="563928"/>
          </a:xfrm>
        </p:grpSpPr>
        <p:sp>
          <p:nvSpPr>
            <p:cNvPr id="42" name="직사각형 41"/>
            <p:cNvSpPr/>
            <p:nvPr/>
          </p:nvSpPr>
          <p:spPr>
            <a:xfrm>
              <a:off x="240272" y="2263517"/>
              <a:ext cx="2856433" cy="541876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prstDash val="solid"/>
            </a:ln>
            <a:effectLst>
              <a:outerShdw blurRad="50800" dist="25400" dir="5400000" algn="t" rotWithShape="0">
                <a:prstClr val="black">
                  <a:alpha val="43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3" name="직사각형 98"/>
            <p:cNvSpPr/>
            <p:nvPr/>
          </p:nvSpPr>
          <p:spPr>
            <a:xfrm>
              <a:off x="221698" y="2253574"/>
              <a:ext cx="2856434" cy="541876"/>
            </a:xfrm>
            <a:custGeom>
              <a:avLst/>
              <a:gdLst>
                <a:gd name="connsiteX0" fmla="*/ 0 w 2146299"/>
                <a:gd name="connsiteY0" fmla="*/ 0 h 541876"/>
                <a:gd name="connsiteX1" fmla="*/ 2146299 w 2146299"/>
                <a:gd name="connsiteY1" fmla="*/ 0 h 541876"/>
                <a:gd name="connsiteX2" fmla="*/ 2146299 w 2146299"/>
                <a:gd name="connsiteY2" fmla="*/ 541876 h 541876"/>
                <a:gd name="connsiteX3" fmla="*/ 0 w 2146299"/>
                <a:gd name="connsiteY3" fmla="*/ 541876 h 541876"/>
                <a:gd name="connsiteX4" fmla="*/ 0 w 2146299"/>
                <a:gd name="connsiteY4" fmla="*/ 0 h 541876"/>
                <a:gd name="connsiteX0" fmla="*/ 0 w 2146299"/>
                <a:gd name="connsiteY0" fmla="*/ 0 h 541876"/>
                <a:gd name="connsiteX1" fmla="*/ 2146299 w 2146299"/>
                <a:gd name="connsiteY1" fmla="*/ 541876 h 541876"/>
                <a:gd name="connsiteX2" fmla="*/ 0 w 2146299"/>
                <a:gd name="connsiteY2" fmla="*/ 541876 h 541876"/>
                <a:gd name="connsiteX3" fmla="*/ 0 w 2146299"/>
                <a:gd name="connsiteY3" fmla="*/ 0 h 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299" h="541876">
                  <a:moveTo>
                    <a:pt x="0" y="0"/>
                  </a:moveTo>
                  <a:lnTo>
                    <a:pt x="2146299" y="541876"/>
                  </a:lnTo>
                  <a:lnTo>
                    <a:pt x="0" y="541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32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4" name="직사각형 78"/>
            <p:cNvSpPr/>
            <p:nvPr/>
          </p:nvSpPr>
          <p:spPr>
            <a:xfrm>
              <a:off x="221698" y="2243163"/>
              <a:ext cx="456731" cy="552287"/>
            </a:xfrm>
            <a:custGeom>
              <a:avLst/>
              <a:gdLst>
                <a:gd name="connsiteX0" fmla="*/ 0 w 2016224"/>
                <a:gd name="connsiteY0" fmla="*/ 0 h 432048"/>
                <a:gd name="connsiteX1" fmla="*/ 2016224 w 2016224"/>
                <a:gd name="connsiteY1" fmla="*/ 0 h 432048"/>
                <a:gd name="connsiteX2" fmla="*/ 2016224 w 2016224"/>
                <a:gd name="connsiteY2" fmla="*/ 432048 h 432048"/>
                <a:gd name="connsiteX3" fmla="*/ 0 w 2016224"/>
                <a:gd name="connsiteY3" fmla="*/ 432048 h 432048"/>
                <a:gd name="connsiteX4" fmla="*/ 0 w 2016224"/>
                <a:gd name="connsiteY4" fmla="*/ 0 h 432048"/>
                <a:gd name="connsiteX0" fmla="*/ 0 w 2016224"/>
                <a:gd name="connsiteY0" fmla="*/ 0 h 432048"/>
                <a:gd name="connsiteX1" fmla="*/ 2016224 w 2016224"/>
                <a:gd name="connsiteY1" fmla="*/ 0 h 432048"/>
                <a:gd name="connsiteX2" fmla="*/ 0 w 2016224"/>
                <a:gd name="connsiteY2" fmla="*/ 432048 h 432048"/>
                <a:gd name="connsiteX3" fmla="*/ 0 w 2016224"/>
                <a:gd name="connsiteY3" fmla="*/ 0 h 432048"/>
                <a:gd name="connsiteX0" fmla="*/ 0 w 425168"/>
                <a:gd name="connsiteY0" fmla="*/ 0 h 432048"/>
                <a:gd name="connsiteX1" fmla="*/ 425168 w 425168"/>
                <a:gd name="connsiteY1" fmla="*/ 0 h 432048"/>
                <a:gd name="connsiteX2" fmla="*/ 0 w 425168"/>
                <a:gd name="connsiteY2" fmla="*/ 432048 h 432048"/>
                <a:gd name="connsiteX3" fmla="*/ 0 w 425168"/>
                <a:gd name="connsiteY3" fmla="*/ 0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168" h="432048">
                  <a:moveTo>
                    <a:pt x="0" y="0"/>
                  </a:moveTo>
                  <a:lnTo>
                    <a:pt x="425168" y="0"/>
                  </a:lnTo>
                  <a:lnTo>
                    <a:pt x="0" y="4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45" name="직사각형 98"/>
            <p:cNvSpPr/>
            <p:nvPr/>
          </p:nvSpPr>
          <p:spPr>
            <a:xfrm flipH="1">
              <a:off x="2713355" y="2269816"/>
              <a:ext cx="383341" cy="537275"/>
            </a:xfrm>
            <a:custGeom>
              <a:avLst/>
              <a:gdLst>
                <a:gd name="connsiteX0" fmla="*/ 0 w 2146299"/>
                <a:gd name="connsiteY0" fmla="*/ 0 h 541876"/>
                <a:gd name="connsiteX1" fmla="*/ 2146299 w 2146299"/>
                <a:gd name="connsiteY1" fmla="*/ 0 h 541876"/>
                <a:gd name="connsiteX2" fmla="*/ 2146299 w 2146299"/>
                <a:gd name="connsiteY2" fmla="*/ 541876 h 541876"/>
                <a:gd name="connsiteX3" fmla="*/ 0 w 2146299"/>
                <a:gd name="connsiteY3" fmla="*/ 541876 h 541876"/>
                <a:gd name="connsiteX4" fmla="*/ 0 w 2146299"/>
                <a:gd name="connsiteY4" fmla="*/ 0 h 541876"/>
                <a:gd name="connsiteX0" fmla="*/ 0 w 2146299"/>
                <a:gd name="connsiteY0" fmla="*/ 0 h 541876"/>
                <a:gd name="connsiteX1" fmla="*/ 2146299 w 2146299"/>
                <a:gd name="connsiteY1" fmla="*/ 541876 h 541876"/>
                <a:gd name="connsiteX2" fmla="*/ 0 w 2146299"/>
                <a:gd name="connsiteY2" fmla="*/ 541876 h 541876"/>
                <a:gd name="connsiteX3" fmla="*/ 0 w 2146299"/>
                <a:gd name="connsiteY3" fmla="*/ 0 h 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6299" h="541876">
                  <a:moveTo>
                    <a:pt x="0" y="0"/>
                  </a:moveTo>
                  <a:lnTo>
                    <a:pt x="2146299" y="541876"/>
                  </a:lnTo>
                  <a:lnTo>
                    <a:pt x="0" y="54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2955" y="2271924"/>
              <a:ext cx="2012490" cy="10800"/>
            </a:xfrm>
            <a:prstGeom prst="rect">
              <a:avLst/>
            </a:prstGeom>
            <a:gradFill flip="none" rotWithShape="1">
              <a:gsLst>
                <a:gs pos="50000">
                  <a:schemeClr val="bg1">
                    <a:alpha val="67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52955" y="2792354"/>
              <a:ext cx="2012490" cy="10800"/>
            </a:xfrm>
            <a:prstGeom prst="rect">
              <a:avLst/>
            </a:prstGeom>
            <a:gradFill flip="none" rotWithShape="1">
              <a:gsLst>
                <a:gs pos="50000">
                  <a:schemeClr val="bg1">
                    <a:alpha val="67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1560" y="1594633"/>
            <a:ext cx="5328592" cy="720579"/>
            <a:chOff x="766344" y="1530442"/>
            <a:chExt cx="4682506" cy="72057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66344" y="1530442"/>
              <a:ext cx="4239471" cy="444014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</a:gradFill>
              <a:prstDash val="solid"/>
            </a:ln>
            <a:effectLst>
              <a:outerShdw blurRad="50800" dist="25400" dir="5400000" algn="t" rotWithShape="0">
                <a:prstClr val="black">
                  <a:alpha val="43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0710" y="1543135"/>
              <a:ext cx="45981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미래사회의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특성과 </a:t>
              </a:r>
              <a:r>
                <a:rPr kumimoji="0" lang="ko-KR" altLang="en-US" sz="2000" b="1" i="0" u="none" strike="noStrike" kern="1200" cap="none" spc="0" normalizeH="0" baseline="0" noProof="0" dirty="0" err="1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빅데이터의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solidFill>
                      <a:srgbClr val="FFFFFF">
                        <a:alpha val="2800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Tw Cen MT"/>
                  <a:ea typeface="휴먼모음T" panose="02030504000101010101" pitchFamily="18" charset="-127"/>
                  <a:cs typeface="+mn-cs"/>
                </a:rPr>
                <a:t> 역할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11383" y="2173634"/>
            <a:ext cx="1310272" cy="279180"/>
          </a:xfrm>
          <a:prstGeom prst="rect">
            <a:avLst/>
          </a:prstGeom>
        </p:spPr>
        <p:txBody>
          <a:bodyPr wrap="none" lIns="90000" tIns="46800" rIns="90000" bIns="468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미래사회의 특성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55736" y="2173634"/>
            <a:ext cx="1310272" cy="279180"/>
          </a:xfrm>
          <a:prstGeom prst="rect">
            <a:avLst/>
          </a:prstGeom>
        </p:spPr>
        <p:txBody>
          <a:bodyPr wrap="none" lIns="90000" tIns="46800" rIns="90000" bIns="468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빅데이터의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FFFFFF">
                      <a:alpha val="2800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역할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32675" y="2708920"/>
            <a:ext cx="1467686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2675" y="3562284"/>
            <a:ext cx="1467686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32675" y="4415648"/>
            <a:ext cx="1467686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2675" y="5269010"/>
            <a:ext cx="1467686" cy="96830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58128" y="291511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불확실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성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235072" y="378080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리스크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35072" y="464650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스마트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12016" y="55121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융합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657280" y="2708920"/>
            <a:ext cx="828471" cy="720080"/>
          </a:xfrm>
          <a:prstGeom prst="roundRect">
            <a:avLst>
              <a:gd name="adj" fmla="val 3264"/>
            </a:avLst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48952" y="292494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통찰력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63409" y="3553352"/>
            <a:ext cx="828471" cy="720080"/>
          </a:xfrm>
          <a:prstGeom prst="roundRect">
            <a:avLst>
              <a:gd name="adj" fmla="val 3264"/>
            </a:avLst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55081" y="376937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대응력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63409" y="4407616"/>
            <a:ext cx="828471" cy="720080"/>
          </a:xfrm>
          <a:prstGeom prst="roundRect">
            <a:avLst>
              <a:gd name="adj" fmla="val 3264"/>
            </a:avLst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55081" y="462364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경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쟁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력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660464" y="5261879"/>
            <a:ext cx="828471" cy="968301"/>
          </a:xfrm>
          <a:prstGeom prst="roundRect">
            <a:avLst>
              <a:gd name="adj" fmla="val 3264"/>
            </a:avLst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52136" y="5477904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창조력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2346057" y="2924944"/>
            <a:ext cx="284911" cy="267167"/>
          </a:xfrm>
          <a:prstGeom prst="rightArrow">
            <a:avLst/>
          </a:prstGeom>
          <a:solidFill>
            <a:schemeClr val="accent1"/>
          </a:solidFill>
          <a:ln w="63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prstDash val="solid"/>
          </a:ln>
          <a:effectLst>
            <a:outerShdw blurRad="50800" dist="25400" dir="5400000" algn="t" rotWithShape="0">
              <a:prstClr val="black">
                <a:alpha val="43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2346057" y="3771992"/>
            <a:ext cx="284911" cy="267167"/>
          </a:xfrm>
          <a:prstGeom prst="rightArrow">
            <a:avLst/>
          </a:prstGeom>
          <a:solidFill>
            <a:schemeClr val="accent1"/>
          </a:solidFill>
          <a:ln w="63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prstDash val="solid"/>
          </a:ln>
          <a:effectLst>
            <a:outerShdw blurRad="50800" dist="25400" dir="5400000" algn="t" rotWithShape="0">
              <a:prstClr val="black">
                <a:alpha val="43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2346057" y="4619040"/>
            <a:ext cx="284911" cy="267167"/>
          </a:xfrm>
          <a:prstGeom prst="rightArrow">
            <a:avLst/>
          </a:prstGeom>
          <a:solidFill>
            <a:schemeClr val="accent1"/>
          </a:solidFill>
          <a:ln w="63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prstDash val="solid"/>
          </a:ln>
          <a:effectLst>
            <a:outerShdw blurRad="50800" dist="25400" dir="5400000" algn="t" rotWithShape="0">
              <a:prstClr val="black">
                <a:alpha val="43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2346057" y="5466089"/>
            <a:ext cx="284911" cy="267167"/>
          </a:xfrm>
          <a:prstGeom prst="rightArrow">
            <a:avLst/>
          </a:prstGeom>
          <a:solidFill>
            <a:schemeClr val="accent1"/>
          </a:solidFill>
          <a:ln w="6350" cap="flat" cmpd="sng" algn="ctr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prstDash val="solid"/>
          </a:ln>
          <a:effectLst>
            <a:outerShdw blurRad="50800" dist="25400" dir="5400000" algn="t" rotWithShape="0">
              <a:prstClr val="black">
                <a:alpha val="43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FFFFFF">
                    <a:alpha val="2800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566170" y="2708920"/>
            <a:ext cx="4606230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566170" y="3558845"/>
            <a:ext cx="4606230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566170" y="4408770"/>
            <a:ext cx="4606230" cy="72008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566170" y="5258695"/>
            <a:ext cx="4606230" cy="96830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solidFill>
                  <a:srgbClr val="3DB5DB">
                    <a:lumMod val="75000"/>
                    <a:alpha val="0"/>
                  </a:srgb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566170" y="2721114"/>
            <a:ext cx="40735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사회현상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현실세계의 데이터를 기반으로 한 패턴분석과 미래전망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여러 가지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가능성에 대한 시나리오 시뮬레이션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다각적인 상황이 고려된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통찰력을 제시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다수의 시나리오로 상황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변화에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유연하게 대처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566170" y="3638656"/>
            <a:ext cx="44839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환경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소셜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모니터링 정보의 패턴 분석을 통한 위험징후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이상 신호 포착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이슈를 사전에 인지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·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분석하고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빠른 의사결정과 실시간 대응 지원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기업과 국가 경영의 투명성 제고 및 낭비요소 절감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66170" y="4416626"/>
            <a:ext cx="39517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대규모 데이터 분석을 통한 상황인지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인공지능 서비스 등 가능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개인화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지능화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서비스 제공 확대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소셜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니즈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분석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평가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신용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평판 분석 통해 최적의 선택 지원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트렌드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 변화 분석을 통한 제품 경쟁력 확보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66170" y="5313362"/>
            <a:ext cx="460623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타 분야와의 결합을 통한 새로운 가치 창출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의료정보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자동차 정보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건물정보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환경정보 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인과관계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상관관계가 복잡한 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컨버전스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 분야의 데이터 분석으로 안전성 향상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시행착오 최소화</a:t>
            </a:r>
            <a:endParaRPr kumimoji="0" lang="en-US" altLang="ko-KR" sz="1000" b="0" i="0" u="none" strike="noStrike" kern="1200" cap="none" spc="0" normalizeH="0" baseline="0" noProof="0" dirty="0" smtClean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solidFill>
                    <a:srgbClr val="000000">
                      <a:lumMod val="85000"/>
                      <a:lumOff val="15000"/>
                      <a:alpha val="31000"/>
                    </a:srgbClr>
                  </a:solidFill>
                </a:ln>
                <a:solidFill>
                  <a:srgbClr val="0362B9">
                    <a:lumMod val="50000"/>
                  </a:srgbClr>
                </a:solidFill>
                <a:effectLst/>
                <a:uLnTx/>
                <a:uFillTx/>
                <a:latin typeface="Tw Cen MT"/>
                <a:ea typeface="HY견고딕" pitchFamily="18" charset="-127"/>
                <a:cs typeface="Arial" pitchFamily="34" charset="0"/>
              </a:rPr>
              <a:t>방대한 데이터 활용을 통한 새로운 융합시장 창출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000000">
                    <a:lumMod val="85000"/>
                    <a:lumOff val="15000"/>
                    <a:alpha val="31000"/>
                  </a:srgbClr>
                </a:solidFill>
              </a:ln>
              <a:solidFill>
                <a:srgbClr val="0362B9">
                  <a:lumMod val="50000"/>
                </a:srgbClr>
              </a:solidFill>
              <a:effectLst/>
              <a:uLnTx/>
              <a:uFillTx/>
              <a:latin typeface="Tw Cen MT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 역할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74152" y="6364224"/>
            <a:ext cx="612648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t>74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7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내용 개체 틀 2"/>
          <p:cNvSpPr>
            <a:spLocks noGrp="1"/>
          </p:cNvSpPr>
          <p:nvPr>
            <p:ph idx="1"/>
          </p:nvPr>
        </p:nvSpPr>
        <p:spPr bwMode="auto">
          <a:xfrm>
            <a:off x="538485" y="1340768"/>
            <a:ext cx="8604250" cy="403225"/>
          </a:xfrm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defRPr/>
            </a:pPr>
            <a:r>
              <a:rPr lang="en-US" altLang="ko-KR" dirty="0" smtClean="0"/>
              <a:t>IT, </a:t>
            </a:r>
            <a:r>
              <a:rPr lang="ko-KR" altLang="en-US" dirty="0" smtClean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행정</a:t>
            </a:r>
            <a:r>
              <a:rPr lang="en-US" altLang="ko-KR" dirty="0"/>
              <a:t>, 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예술</a:t>
            </a:r>
            <a:r>
              <a:rPr lang="en-US" altLang="ko-KR" dirty="0"/>
              <a:t>, </a:t>
            </a:r>
            <a:r>
              <a:rPr lang="ko-KR" altLang="en-US" dirty="0" smtClean="0"/>
              <a:t>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관광  </a:t>
            </a:r>
            <a:r>
              <a:rPr lang="ko-KR" altLang="en-US" dirty="0"/>
              <a:t>등 </a:t>
            </a:r>
            <a:r>
              <a:rPr lang="ko-KR" altLang="en-US" dirty="0" smtClean="0"/>
              <a:t>산업 전 </a:t>
            </a:r>
            <a:r>
              <a:rPr lang="ko-KR" altLang="en-US" dirty="0"/>
              <a:t>분야에서 활용</a:t>
            </a:r>
          </a:p>
        </p:txBody>
      </p:sp>
      <p:pic>
        <p:nvPicPr>
          <p:cNvPr id="62468" name="Picture 5" descr="C:\Users\ksbok\Desktop\웹싸이트분석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27" y="1929532"/>
            <a:ext cx="2420938" cy="1858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69" name="TextBox 5"/>
          <p:cNvSpPr txBox="1">
            <a:spLocks noChangeArrowheads="1"/>
          </p:cNvSpPr>
          <p:nvPr/>
        </p:nvSpPr>
        <p:spPr bwMode="auto">
          <a:xfrm>
            <a:off x="3985990" y="3805957"/>
            <a:ext cx="1331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웹 데이터 활용</a:t>
            </a:r>
          </a:p>
        </p:txBody>
      </p:sp>
      <p:pic>
        <p:nvPicPr>
          <p:cNvPr id="62470" name="Picture 6" descr="C:\Users\ksbok\Desktop\내외부 지식네트워크 분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5" y="4328244"/>
            <a:ext cx="2528887" cy="1871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1" name="TextBox 7"/>
          <p:cNvSpPr txBox="1">
            <a:spLocks noChangeArrowheads="1"/>
          </p:cNvSpPr>
          <p:nvPr/>
        </p:nvSpPr>
        <p:spPr bwMode="auto">
          <a:xfrm>
            <a:off x="1106265" y="6241182"/>
            <a:ext cx="1509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공공 데이터 활용</a:t>
            </a:r>
          </a:p>
        </p:txBody>
      </p:sp>
      <p:pic>
        <p:nvPicPr>
          <p:cNvPr id="62472" name="Picture 7" descr="C:\Users\ksbok\Desktop\소셜 분석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5" y="1916832"/>
            <a:ext cx="2473325" cy="1889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3" name="TextBox 9"/>
          <p:cNvSpPr txBox="1">
            <a:spLocks noChangeArrowheads="1"/>
          </p:cNvSpPr>
          <p:nvPr/>
        </p:nvSpPr>
        <p:spPr bwMode="auto">
          <a:xfrm>
            <a:off x="1106265" y="3788494"/>
            <a:ext cx="1508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소셜 미디어 활용</a:t>
            </a:r>
          </a:p>
        </p:txBody>
      </p:sp>
      <p:sp>
        <p:nvSpPr>
          <p:cNvPr id="62474" name="TextBox 11"/>
          <p:cNvSpPr txBox="1">
            <a:spLocks noChangeArrowheads="1"/>
          </p:cNvSpPr>
          <p:nvPr/>
        </p:nvSpPr>
        <p:spPr bwMode="auto">
          <a:xfrm>
            <a:off x="6619652" y="3799607"/>
            <a:ext cx="1508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기업 데이터 활용</a:t>
            </a:r>
          </a:p>
        </p:txBody>
      </p:sp>
      <p:pic>
        <p:nvPicPr>
          <p:cNvPr id="62475" name="Picture 13" descr="C:\Users\ksbok\Desktop\그림\Churn-Analys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27" y="1916832"/>
            <a:ext cx="2459038" cy="1889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6" name="TextBox 7"/>
          <p:cNvSpPr txBox="1">
            <a:spLocks noChangeArrowheads="1"/>
          </p:cNvSpPr>
          <p:nvPr/>
        </p:nvSpPr>
        <p:spPr bwMode="auto">
          <a:xfrm>
            <a:off x="3770090" y="6239594"/>
            <a:ext cx="1862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과학기술 데이터 활용</a:t>
            </a:r>
          </a:p>
        </p:txBody>
      </p:sp>
      <p:sp>
        <p:nvSpPr>
          <p:cNvPr id="62477" name="TextBox 7"/>
          <p:cNvSpPr txBox="1">
            <a:spLocks noChangeArrowheads="1"/>
          </p:cNvSpPr>
          <p:nvPr/>
        </p:nvSpPr>
        <p:spPr bwMode="auto">
          <a:xfrm>
            <a:off x="6549802" y="6238007"/>
            <a:ext cx="1684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itchFamily="18" charset="0"/>
                <a:ea typeface="HY중고딕" pitchFamily="18" charset="-127"/>
                <a:cs typeface="+mn-cs"/>
              </a:rPr>
              <a:t>퍼스널 데이터 활용</a:t>
            </a:r>
          </a:p>
        </p:txBody>
      </p:sp>
      <p:pic>
        <p:nvPicPr>
          <p:cNvPr id="62478" name="Picture 15" descr="C:\Users\ksbok\Desktop\그림\1346_-_Current_google_maps_#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27" y="4323482"/>
            <a:ext cx="2459038" cy="1852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2" y="4328244"/>
            <a:ext cx="2347913" cy="1871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</a:t>
            </a: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활용 </a:t>
            </a:r>
            <a:r>
              <a:rPr kumimoji="0" lang="en-US" altLang="ko-KR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(1/2)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3"/>
          <p:cNvSpPr txBox="1">
            <a:spLocks noGrp="1"/>
          </p:cNvSpPr>
          <p:nvPr/>
        </p:nvSpPr>
        <p:spPr bwMode="auto">
          <a:xfrm>
            <a:off x="6351588" y="6273800"/>
            <a:ext cx="2160587" cy="3238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orbel"/>
                <a:ea typeface="휴먼모음T" panose="02030504000101010101" pitchFamily="18" charset="-127"/>
                <a:cs typeface="+mn-cs"/>
              </a:rPr>
              <a:t>By Dong-Min</a:t>
            </a:r>
          </a:p>
        </p:txBody>
      </p:sp>
      <p:sp>
        <p:nvSpPr>
          <p:cNvPr id="30" name="Freeform 2"/>
          <p:cNvSpPr>
            <a:spLocks/>
          </p:cNvSpPr>
          <p:nvPr/>
        </p:nvSpPr>
        <p:spPr bwMode="auto">
          <a:xfrm>
            <a:off x="1714480" y="1653809"/>
            <a:ext cx="5760000" cy="1721439"/>
          </a:xfrm>
          <a:custGeom>
            <a:avLst/>
            <a:gdLst>
              <a:gd name="T0" fmla="*/ 2147483647 w 5034"/>
              <a:gd name="T1" fmla="*/ 0 h 1908"/>
              <a:gd name="T2" fmla="*/ 2147483647 w 5034"/>
              <a:gd name="T3" fmla="*/ 2147483647 h 1908"/>
              <a:gd name="T4" fmla="*/ 2147483647 w 5034"/>
              <a:gd name="T5" fmla="*/ 2147483647 h 1908"/>
              <a:gd name="T6" fmla="*/ 0 w 5034"/>
              <a:gd name="T7" fmla="*/ 2147483647 h 1908"/>
              <a:gd name="T8" fmla="*/ 2147483647 w 5034"/>
              <a:gd name="T9" fmla="*/ 2147483647 h 1908"/>
              <a:gd name="T10" fmla="*/ 2147483647 w 5034"/>
              <a:gd name="T11" fmla="*/ 2147483647 h 1908"/>
              <a:gd name="T12" fmla="*/ 2147483647 w 5034"/>
              <a:gd name="T13" fmla="*/ 2147483647 h 1908"/>
              <a:gd name="T14" fmla="*/ 2147483647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flip="none" rotWithShape="1">
            <a:gsLst>
              <a:gs pos="62000">
                <a:srgbClr val="FFFFFF"/>
              </a:gs>
              <a:gs pos="100000">
                <a:srgbClr val="466571">
                  <a:lumMod val="60000"/>
                  <a:lumOff val="40000"/>
                </a:srgbClr>
              </a:gs>
            </a:gsLst>
            <a:lin ang="16200000" scaled="1"/>
            <a:tileRect/>
          </a:gradFill>
          <a:ln w="9525">
            <a:gradFill>
              <a:gsLst>
                <a:gs pos="100000">
                  <a:srgbClr val="104546">
                    <a:alpha val="30000"/>
                  </a:srgbClr>
                </a:gs>
                <a:gs pos="50000">
                  <a:srgbClr val="D9CD75">
                    <a:tint val="44500"/>
                    <a:satMod val="160000"/>
                  </a:srgbClr>
                </a:gs>
                <a:gs pos="100000">
                  <a:srgbClr val="D9CD75">
                    <a:tint val="23500"/>
                    <a:satMod val="160000"/>
                  </a:srgbClr>
                </a:gs>
              </a:gsLst>
              <a:lin ang="5400000" scaled="0"/>
            </a:gradFill>
            <a:round/>
            <a:headEnd/>
            <a:tailEnd/>
          </a:ln>
          <a:effectLst>
            <a:softEdge rad="12700"/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굴림" pitchFamily="50" charset="-127"/>
              <a:cs typeface="+mn-cs"/>
            </a:endParaRPr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gray">
          <a:xfrm>
            <a:off x="1062038" y="1143000"/>
            <a:ext cx="6965950" cy="720725"/>
          </a:xfrm>
          <a:prstGeom prst="roundRect">
            <a:avLst>
              <a:gd name="adj" fmla="val 9106"/>
            </a:avLst>
          </a:prstGeom>
          <a:solidFill>
            <a:srgbClr val="889C6F">
              <a:lumMod val="75000"/>
              <a:alpha val="59000"/>
            </a:srgbClr>
          </a:solidFill>
          <a:ln w="25400">
            <a:solidFill>
              <a:sysClr val="window" lastClr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179388" marR="0" lvl="0" indent="-179388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571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대용량 데이터 활용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·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분석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을 통해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가치 있는 정보를 추출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하고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,</a:t>
            </a:r>
          </a:p>
          <a:p>
            <a:pPr marL="179388" marR="0" lvl="0" indent="-179388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571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이를 바탕으로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HY동녘M" pitchFamily="18" charset="-127"/>
                <a:cs typeface="+mn-cs"/>
              </a:rPr>
              <a:t>대응방안 도출 또는 변화 예측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HY동녘M" pitchFamily="18" charset="-127"/>
              <a:cs typeface="+mn-cs"/>
            </a:endParaRPr>
          </a:p>
        </p:txBody>
      </p:sp>
      <p:pic>
        <p:nvPicPr>
          <p:cNvPr id="27656" name="Picture 2" descr="C:\Users\DongminSeo\Desktop\(20151014)발표자료\관련그림\빅데이터활용사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006600"/>
            <a:ext cx="84518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84213" y="6308725"/>
            <a:ext cx="1068387" cy="39687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D062D-0384-4AFD-9F82-4F6600FEC5AA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t>/30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395536" y="188640"/>
            <a:ext cx="8229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1" i="0" u="none" strike="noStrike" kern="1200" cap="none" spc="0" normalizeH="0" baseline="0" noProof="0" dirty="0" err="1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빅데이터</a:t>
            </a:r>
            <a:r>
              <a:rPr kumimoji="0" lang="ko-KR" altLang="en-US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 활용 </a:t>
            </a:r>
            <a:r>
              <a:rPr kumimoji="0" lang="en-US" altLang="ko-KR" sz="3400" b="1" i="0" u="none" strike="noStrike" kern="1200" cap="none" spc="0" normalizeH="0" baseline="0" noProof="0" dirty="0" smtClean="0">
                <a:ln w="18415" cmpd="sng">
                  <a:solidFill>
                    <a:srgbClr val="FFFFFF">
                      <a:alpha val="32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itchFamily="34" charset="0"/>
                <a:ea typeface="HY견고딕" pitchFamily="18" charset="-127"/>
                <a:cs typeface="Arial" pitchFamily="34" charset="0"/>
              </a:rPr>
              <a:t>(2/2)</a:t>
            </a:r>
            <a:endParaRPr kumimoji="0" lang="ko-KR" altLang="en-US" sz="3400" b="1" i="0" u="none" strike="noStrike" kern="1200" cap="none" spc="0" normalizeH="0" baseline="0" noProof="0" dirty="0">
              <a:ln w="18415" cmpd="sng">
                <a:solidFill>
                  <a:srgbClr val="FFFFFF">
                    <a:alpha val="32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2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987552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</a:t>
            </a:r>
            <a:r>
              <a:rPr lang="ko-KR" altLang="en-US" b="1" dirty="0"/>
              <a:t>사례 </a:t>
            </a:r>
            <a:r>
              <a:rPr lang="en-US" altLang="ko-KR" b="1" dirty="0" smtClean="0"/>
              <a:t>(1/5)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836712"/>
            <a:ext cx="8352928" cy="5616624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아마존</a:t>
            </a:r>
            <a:endParaRPr lang="en-US" altLang="ko-KR" sz="2800" dirty="0"/>
          </a:p>
          <a:p>
            <a:pPr lvl="1"/>
            <a:r>
              <a:rPr lang="ko-KR" altLang="en-US" sz="2400" dirty="0" err="1" smtClean="0"/>
              <a:t>빅데이터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분석을 통한 상품 추천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분석 시스템을 통해 </a:t>
            </a:r>
            <a:r>
              <a:rPr lang="en-US" altLang="ko-KR" sz="2400" dirty="0" smtClean="0"/>
              <a:t>‘18</a:t>
            </a:r>
            <a:r>
              <a:rPr lang="ko-KR" altLang="en-US" sz="2400" dirty="0" smtClean="0"/>
              <a:t>세에서 </a:t>
            </a:r>
            <a:r>
              <a:rPr lang="en-US" altLang="ko-KR" sz="2400" dirty="0" smtClean="0"/>
              <a:t>45</a:t>
            </a:r>
            <a:r>
              <a:rPr lang="ko-KR" altLang="en-US" sz="2400" dirty="0" smtClean="0"/>
              <a:t>세의 남성이며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외국 영화를 즐겨보며</a:t>
            </a:r>
            <a:r>
              <a:rPr lang="en-US" altLang="ko-KR" sz="2400" dirty="0" smtClean="0"/>
              <a:t>, 3</a:t>
            </a:r>
            <a:r>
              <a:rPr lang="ko-KR" altLang="en-US" sz="2400" dirty="0" err="1" smtClean="0"/>
              <a:t>천달러</a:t>
            </a:r>
            <a:r>
              <a:rPr lang="ko-KR" altLang="en-US" sz="2400" dirty="0" smtClean="0"/>
              <a:t> 이상의 수입을 가진 임대주택에 사는 고객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이 </a:t>
            </a:r>
            <a:r>
              <a:rPr lang="ko-KR" altLang="en-US" sz="2400" b="1" dirty="0" smtClean="0"/>
              <a:t>좋아할 상품 예측</a:t>
            </a:r>
            <a:endParaRPr lang="en-US" altLang="ko-KR" sz="2400" b="1" dirty="0" smtClean="0"/>
          </a:p>
          <a:p>
            <a:pPr lvl="1"/>
            <a:r>
              <a:rPr lang="ko-KR" altLang="en-US" sz="2400" dirty="0" smtClean="0"/>
              <a:t>쇼핑을 하는 동안 배너 형태로 추천 상품 공개</a:t>
            </a:r>
            <a:endParaRPr lang="en-US" altLang="ko-KR" sz="2400" dirty="0" smtClean="0"/>
          </a:p>
          <a:p>
            <a:pPr lvl="1"/>
            <a:r>
              <a:rPr lang="ko-KR" altLang="en-US" sz="2400" b="1" dirty="0" smtClean="0"/>
              <a:t>가격 최적화에 도움</a:t>
            </a:r>
            <a:endParaRPr lang="en-US" altLang="ko-KR" sz="2400" b="1" dirty="0" smtClean="0"/>
          </a:p>
          <a:p>
            <a:pPr lvl="2"/>
            <a:r>
              <a:rPr lang="ko-KR" altLang="en-US" sz="2000" b="1" dirty="0"/>
              <a:t>매년 </a:t>
            </a:r>
            <a:r>
              <a:rPr lang="en-US" altLang="ko-KR" sz="2000" b="1" dirty="0"/>
              <a:t>25%</a:t>
            </a:r>
            <a:r>
              <a:rPr lang="ko-KR" altLang="en-US" sz="2000" b="1" dirty="0"/>
              <a:t>의 </a:t>
            </a:r>
            <a:r>
              <a:rPr lang="ko-KR" altLang="en-US" sz="2000" b="1" dirty="0" smtClean="0"/>
              <a:t>수익</a:t>
            </a:r>
            <a:endParaRPr lang="en-US" altLang="ko-KR" sz="2000" b="1" dirty="0" smtClean="0"/>
          </a:p>
          <a:p>
            <a:pPr lvl="2"/>
            <a:r>
              <a:rPr lang="ko-KR" altLang="en-US" sz="2000" b="1" dirty="0" smtClean="0"/>
              <a:t>경쟁 업체의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주문 내역 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예상 이익률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을 </a:t>
            </a:r>
            <a:r>
              <a:rPr lang="en-US" altLang="ko-KR" sz="2000" b="1" dirty="0" smtClean="0"/>
              <a:t>10</a:t>
            </a:r>
            <a:r>
              <a:rPr lang="ko-KR" altLang="en-US" sz="2000" b="1" dirty="0" smtClean="0"/>
              <a:t>분마다 최적화</a:t>
            </a:r>
            <a:endParaRPr lang="en-US" altLang="ko-KR" sz="2000" b="1" dirty="0" smtClean="0"/>
          </a:p>
          <a:p>
            <a:pPr lvl="1"/>
            <a:endParaRPr lang="en-US" altLang="ko-KR" sz="24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8" y="4581128"/>
            <a:ext cx="7687748" cy="214958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2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정의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디지털 환경에서 발생하는 대량의 모든 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대규모의 데이터를 저장</a:t>
            </a:r>
            <a:r>
              <a:rPr lang="en-US" altLang="ko-KR" dirty="0"/>
              <a:t>·</a:t>
            </a:r>
            <a:r>
              <a:rPr lang="ko-KR" altLang="en-US" dirty="0"/>
              <a:t>관리</a:t>
            </a:r>
            <a:r>
              <a:rPr lang="en-US" altLang="ko-KR" dirty="0"/>
              <a:t>·</a:t>
            </a:r>
            <a:r>
              <a:rPr lang="ko-KR" altLang="en-US" dirty="0"/>
              <a:t>분석할 수 있는 하드웨어 및 소프트웨어 기술</a:t>
            </a:r>
            <a:r>
              <a:rPr lang="en-US" altLang="ko-KR" dirty="0"/>
              <a:t>,</a:t>
            </a:r>
            <a:r>
              <a:rPr lang="ko-KR" altLang="en-US" dirty="0"/>
              <a:t> 데이터를 유통</a:t>
            </a:r>
            <a:r>
              <a:rPr lang="en-US" altLang="ko-KR" dirty="0"/>
              <a:t>·</a:t>
            </a:r>
            <a:r>
              <a:rPr lang="ko-KR" altLang="en-US" dirty="0"/>
              <a:t>활용하는 모든 프로세스를 포함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플랫폼을 구성하는 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애플리케이션 간의 유기적 순환에 의해 가치를 창출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727450"/>
            <a:ext cx="233045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2884488"/>
            <a:ext cx="4673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/>
          <a:stretch>
            <a:fillRect/>
          </a:stretch>
        </p:blipFill>
        <p:spPr bwMode="auto">
          <a:xfrm>
            <a:off x="695325" y="4508500"/>
            <a:ext cx="46736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4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987552"/>
          </a:xfrm>
        </p:spPr>
        <p:txBody>
          <a:bodyPr/>
          <a:lstStyle/>
          <a:p>
            <a:r>
              <a:rPr lang="ko-KR" altLang="en-US" b="1" dirty="0" err="1"/>
              <a:t>빅데이터</a:t>
            </a:r>
            <a:r>
              <a:rPr lang="ko-KR" altLang="en-US" b="1" dirty="0"/>
              <a:t> 사례 </a:t>
            </a:r>
            <a:r>
              <a:rPr lang="en-US" altLang="ko-KR" b="1" dirty="0" smtClean="0"/>
              <a:t>(2/5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87552"/>
            <a:ext cx="8352928" cy="546578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할리우드</a:t>
            </a:r>
            <a:endParaRPr lang="en-US" altLang="ko-KR" sz="2400" dirty="0" smtClean="0"/>
          </a:p>
          <a:p>
            <a:pPr lvl="1"/>
            <a:r>
              <a:rPr lang="ko-KR" altLang="en-US" sz="2000" b="1" dirty="0" err="1" smtClean="0"/>
              <a:t>빅데이터로</a:t>
            </a:r>
            <a:r>
              <a:rPr lang="ko-KR" altLang="en-US" sz="2000" b="1" dirty="0" smtClean="0"/>
              <a:t> 영화 흥행 여부 예측</a:t>
            </a:r>
            <a:endParaRPr lang="en-US" altLang="ko-KR" sz="2000" b="1" dirty="0" smtClean="0"/>
          </a:p>
          <a:p>
            <a:pPr lvl="1"/>
            <a:r>
              <a:rPr lang="ko-KR" altLang="en-US" sz="2000" b="1" dirty="0" smtClean="0"/>
              <a:t>영화사에서는 제작 예산의 </a:t>
            </a:r>
            <a:r>
              <a:rPr lang="en-US" altLang="ko-KR" sz="2000" b="1" dirty="0" smtClean="0"/>
              <a:t>10%</a:t>
            </a:r>
            <a:r>
              <a:rPr lang="ko-KR" altLang="en-US" sz="2000" b="1" dirty="0" smtClean="0"/>
              <a:t>이상을 마케팅 비용으로 사용</a:t>
            </a:r>
            <a:endParaRPr lang="en-US" altLang="ko-KR" sz="2000" b="1" dirty="0" smtClean="0"/>
          </a:p>
          <a:p>
            <a:pPr lvl="1"/>
            <a:r>
              <a:rPr lang="ko-KR" altLang="en-US" sz="2000" b="1" dirty="0" err="1" smtClean="0"/>
              <a:t>인터스텔라</a:t>
            </a:r>
            <a:r>
              <a:rPr lang="en-US" altLang="ko-KR" sz="2000" dirty="0" smtClean="0"/>
              <a:t>, </a:t>
            </a:r>
            <a:r>
              <a:rPr lang="ko-KR" altLang="en-US" sz="2000" b="1" dirty="0" err="1" smtClean="0"/>
              <a:t>행오버</a:t>
            </a:r>
            <a:r>
              <a:rPr lang="ko-KR" altLang="en-US" sz="2000" dirty="0" smtClean="0"/>
              <a:t> 등을 </a:t>
            </a:r>
            <a:r>
              <a:rPr lang="ko-KR" altLang="en-US" sz="2000" b="1" dirty="0" smtClean="0"/>
              <a:t>제작한 영화사가 </a:t>
            </a:r>
            <a:r>
              <a:rPr lang="ko-KR" altLang="en-US" sz="2000" dirty="0" smtClean="0"/>
              <a:t>신작 </a:t>
            </a:r>
            <a:r>
              <a:rPr lang="ko-KR" altLang="en-US" sz="2000" b="1" dirty="0" smtClean="0"/>
              <a:t>영화 </a:t>
            </a:r>
            <a:r>
              <a:rPr lang="en-US" altLang="ko-KR" sz="2000" b="1" dirty="0" smtClean="0"/>
              <a:t>‘</a:t>
            </a:r>
            <a:r>
              <a:rPr lang="ko-KR" altLang="en-US" sz="2000" b="1" dirty="0" smtClean="0"/>
              <a:t>블랙 코드</a:t>
            </a:r>
            <a:r>
              <a:rPr lang="en-US" altLang="ko-KR" sz="2000" b="1" dirty="0" smtClean="0"/>
              <a:t>’</a:t>
            </a:r>
            <a:r>
              <a:rPr lang="ko-KR" altLang="en-US" sz="2000" dirty="0" smtClean="0"/>
              <a:t>의 </a:t>
            </a:r>
            <a:r>
              <a:rPr lang="ko-KR" altLang="en-US" sz="2000" b="1" dirty="0" smtClean="0"/>
              <a:t>흥행</a:t>
            </a:r>
            <a:r>
              <a:rPr lang="ko-KR" altLang="en-US" sz="2000" dirty="0" smtClean="0"/>
              <a:t> 실패를 </a:t>
            </a:r>
            <a:r>
              <a:rPr lang="ko-KR" altLang="en-US" sz="2000" b="1" dirty="0" err="1" smtClean="0"/>
              <a:t>빅데이터</a:t>
            </a:r>
            <a:r>
              <a:rPr lang="ko-KR" altLang="en-US" sz="2000" b="1" dirty="0" smtClean="0"/>
              <a:t> 분석을 통해 예측 </a:t>
            </a:r>
            <a:endParaRPr lang="en-US" altLang="ko-KR" sz="2000" b="1" dirty="0" smtClean="0"/>
          </a:p>
          <a:p>
            <a:pPr lvl="2"/>
            <a:r>
              <a:rPr lang="ko-KR" altLang="en-US" sz="1800" dirty="0" smtClean="0"/>
              <a:t>대중들의 </a:t>
            </a:r>
            <a:r>
              <a:rPr lang="en-US" altLang="ko-KR" sz="1800" dirty="0" smtClean="0"/>
              <a:t>SNS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텍스트마이닝</a:t>
            </a:r>
            <a:r>
              <a:rPr lang="ko-KR" altLang="en-US" sz="1800" dirty="0" smtClean="0"/>
              <a:t> 기법으로 분석하여 흥행이 처참히 실패할 것이라는 결론을 얻음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영화가 개봉하기 직전</a:t>
            </a:r>
            <a:r>
              <a:rPr lang="en-US" altLang="ko-KR" sz="1800" dirty="0" smtClean="0"/>
              <a:t>..)</a:t>
            </a:r>
          </a:p>
          <a:p>
            <a:pPr lvl="2"/>
            <a:r>
              <a:rPr lang="ko-KR" altLang="en-US" sz="1800" dirty="0" smtClean="0"/>
              <a:t>마케팅 비용을 최소화 </a:t>
            </a:r>
            <a:r>
              <a:rPr lang="en-US" altLang="ko-KR" sz="1800" dirty="0" smtClean="0"/>
              <a:t>=&gt; </a:t>
            </a:r>
            <a:r>
              <a:rPr lang="ko-KR" altLang="en-US" sz="1800" b="1" dirty="0" smtClean="0"/>
              <a:t>예상 대로 흥행 실패 </a:t>
            </a:r>
            <a:r>
              <a:rPr lang="en-US" altLang="ko-KR" sz="1800" dirty="0" smtClean="0"/>
              <a:t>=&gt; </a:t>
            </a:r>
            <a:r>
              <a:rPr lang="ko-KR" altLang="en-US" sz="1800" b="1" dirty="0" smtClean="0"/>
              <a:t>마케팅 비용 절감</a:t>
            </a:r>
            <a:r>
              <a:rPr lang="en-US" altLang="ko-KR" sz="1800" b="1" dirty="0" smtClean="0"/>
              <a:t>..</a:t>
            </a:r>
          </a:p>
          <a:p>
            <a:pPr lvl="1"/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746960"/>
            <a:ext cx="5285038" cy="296267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7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987552"/>
          </a:xfrm>
        </p:spPr>
        <p:txBody>
          <a:bodyPr/>
          <a:lstStyle/>
          <a:p>
            <a:r>
              <a:rPr lang="ko-KR" altLang="en-US" b="1" dirty="0" err="1"/>
              <a:t>빅데이터</a:t>
            </a:r>
            <a:r>
              <a:rPr lang="ko-KR" altLang="en-US" b="1" dirty="0"/>
              <a:t> 사례 </a:t>
            </a:r>
            <a:r>
              <a:rPr lang="en-US" altLang="ko-KR" b="1" dirty="0" smtClean="0"/>
              <a:t>(3/5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87552"/>
            <a:ext cx="8352928" cy="546578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스타벅스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왜 </a:t>
            </a:r>
            <a:r>
              <a:rPr lang="ko-KR" altLang="en-US" sz="2000" dirty="0" err="1" smtClean="0"/>
              <a:t>스타벅스</a:t>
            </a:r>
            <a:r>
              <a:rPr lang="ko-KR" altLang="en-US" sz="2000" dirty="0" smtClean="0"/>
              <a:t> 매장은 </a:t>
            </a:r>
            <a:r>
              <a:rPr lang="en-US" altLang="ko-KR" sz="2000" dirty="0" smtClean="0"/>
              <a:t>150m</a:t>
            </a:r>
            <a:r>
              <a:rPr lang="ko-KR" altLang="en-US" sz="2000" dirty="0" smtClean="0"/>
              <a:t>안에 두 </a:t>
            </a:r>
            <a:r>
              <a:rPr lang="ko-KR" altLang="en-US" sz="2000" dirty="0" err="1" smtClean="0"/>
              <a:t>세곳이</a:t>
            </a:r>
            <a:r>
              <a:rPr lang="ko-KR" altLang="en-US" sz="2000" dirty="0" smtClean="0"/>
              <a:t> 있어도 망하지 않을까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2000" dirty="0" err="1" smtClean="0"/>
              <a:t>스타벅스는</a:t>
            </a:r>
            <a:r>
              <a:rPr lang="ko-KR" altLang="en-US" sz="2000" dirty="0" smtClean="0"/>
              <a:t> 매장을 </a:t>
            </a:r>
            <a:r>
              <a:rPr lang="ko-KR" altLang="en-US" sz="2000" dirty="0" err="1" smtClean="0"/>
              <a:t>내기전에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빅데이터를</a:t>
            </a:r>
            <a:r>
              <a:rPr lang="ko-KR" altLang="en-US" sz="2000" dirty="0" smtClean="0"/>
              <a:t> 기반으로 상권을 철저히 분석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다른 </a:t>
            </a:r>
            <a:r>
              <a:rPr lang="ko-KR" altLang="en-US" sz="1800" dirty="0" err="1" smtClean="0"/>
              <a:t>스타벅스의</a:t>
            </a:r>
            <a:r>
              <a:rPr lang="ko-KR" altLang="en-US" sz="1800" dirty="0" smtClean="0"/>
              <a:t> 위치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교통 패턴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지역 인구 통계 등</a:t>
            </a:r>
            <a:endParaRPr lang="en-US" altLang="ko-KR" sz="1800" dirty="0" smtClean="0"/>
          </a:p>
          <a:p>
            <a:pPr lvl="2"/>
            <a:r>
              <a:rPr lang="ko-KR" altLang="en-US" sz="1800" b="1" dirty="0" smtClean="0"/>
              <a:t>최적의 </a:t>
            </a:r>
            <a:r>
              <a:rPr lang="ko-KR" altLang="en-US" sz="1800" b="1" dirty="0" err="1" smtClean="0"/>
              <a:t>입점</a:t>
            </a:r>
            <a:r>
              <a:rPr lang="ko-KR" altLang="en-US" sz="1800" b="1" dirty="0" smtClean="0"/>
              <a:t> 위치 도출</a:t>
            </a:r>
            <a:r>
              <a:rPr lang="en-US" altLang="ko-KR" sz="1800" b="1" dirty="0"/>
              <a:t> </a:t>
            </a:r>
            <a:r>
              <a:rPr lang="en-US" altLang="ko-KR" sz="1800" b="1" dirty="0" smtClean="0"/>
              <a:t>/ </a:t>
            </a:r>
            <a:r>
              <a:rPr lang="ko-KR" altLang="en-US" sz="1800" b="1" dirty="0" smtClean="0"/>
              <a:t>신규 매장에 의한 기존 매장의 타격 까지도 예측</a:t>
            </a:r>
            <a:endParaRPr lang="en-US" altLang="ko-KR" sz="1800" b="1" dirty="0" smtClean="0"/>
          </a:p>
          <a:p>
            <a:pPr lvl="1"/>
            <a:r>
              <a:rPr lang="ko-KR" altLang="en-US" sz="2000" dirty="0" err="1" smtClean="0"/>
              <a:t>스타벅스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앱을</a:t>
            </a:r>
            <a:r>
              <a:rPr lang="ko-KR" altLang="en-US" sz="2000" dirty="0" smtClean="0"/>
              <a:t> 통해 개별 고객의 취향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방문 예상 시간까지 예측하여 취향에 맞을 법한 </a:t>
            </a:r>
            <a:r>
              <a:rPr lang="ko-KR" altLang="en-US" sz="2000" b="1" dirty="0" err="1" smtClean="0"/>
              <a:t>신메뉴를</a:t>
            </a:r>
            <a:r>
              <a:rPr lang="ko-KR" altLang="en-US" sz="2000" b="1" dirty="0" smtClean="0"/>
              <a:t> 추천하는 서비스도 제공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7" y="3573016"/>
            <a:ext cx="5675355" cy="309634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398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987552"/>
          </a:xfrm>
        </p:spPr>
        <p:txBody>
          <a:bodyPr/>
          <a:lstStyle/>
          <a:p>
            <a:r>
              <a:rPr lang="ko-KR" altLang="en-US" b="1" dirty="0" err="1"/>
              <a:t>빅데이터</a:t>
            </a:r>
            <a:r>
              <a:rPr lang="ko-KR" altLang="en-US" b="1" dirty="0"/>
              <a:t> 사례 </a:t>
            </a:r>
            <a:r>
              <a:rPr lang="en-US" altLang="ko-KR" b="1" dirty="0" smtClean="0"/>
              <a:t>(4/5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87552"/>
            <a:ext cx="8352928" cy="546578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넷플릭스</a:t>
            </a:r>
            <a:endParaRPr lang="en-US" altLang="ko-KR" sz="2400" dirty="0" smtClean="0"/>
          </a:p>
          <a:p>
            <a:pPr lvl="1"/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분석으로 배우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아담 </a:t>
            </a:r>
            <a:r>
              <a:rPr lang="ko-KR" altLang="en-US" sz="2000" dirty="0" err="1" smtClean="0"/>
              <a:t>샌들러</a:t>
            </a:r>
            <a:r>
              <a:rPr lang="en-US" altLang="ko-KR" sz="2000" dirty="0" smtClean="0"/>
              <a:t>’ </a:t>
            </a:r>
            <a:r>
              <a:rPr lang="ko-KR" altLang="en-US" sz="2000" dirty="0" smtClean="0"/>
              <a:t>조명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아담 </a:t>
            </a:r>
            <a:r>
              <a:rPr lang="ko-KR" altLang="en-US" sz="2000" dirty="0" err="1" smtClean="0"/>
              <a:t>샌들러의</a:t>
            </a:r>
            <a:r>
              <a:rPr lang="ko-KR" altLang="en-US" sz="2000" dirty="0" smtClean="0"/>
              <a:t> 영화 참패 후 </a:t>
            </a:r>
            <a:r>
              <a:rPr lang="ko-KR" altLang="en-US" sz="2000" dirty="0" err="1" smtClean="0"/>
              <a:t>넷플릭스는</a:t>
            </a:r>
            <a:r>
              <a:rPr lang="ko-KR" altLang="en-US" sz="2000" dirty="0" smtClean="0"/>
              <a:t> 배우와 영화 네 편을 계약 </a:t>
            </a:r>
            <a:endParaRPr lang="en-US" altLang="ko-KR" sz="2000" dirty="0" smtClean="0"/>
          </a:p>
          <a:p>
            <a:pPr lvl="2"/>
            <a:r>
              <a:rPr lang="ko-KR" altLang="en-US" sz="1800" dirty="0" err="1" smtClean="0"/>
              <a:t>넷플릭스</a:t>
            </a:r>
            <a:r>
              <a:rPr lang="ko-KR" altLang="en-US" sz="1800" dirty="0" smtClean="0"/>
              <a:t> 데이터에 따르면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억 시간 이상 아담 </a:t>
            </a:r>
            <a:r>
              <a:rPr lang="ko-KR" altLang="en-US" sz="1800" dirty="0" err="1" smtClean="0"/>
              <a:t>샌들러가</a:t>
            </a:r>
            <a:r>
              <a:rPr lang="ko-KR" altLang="en-US" sz="1800" dirty="0" smtClean="0"/>
              <a:t> 출연한 영화가 재생</a:t>
            </a:r>
            <a:endParaRPr lang="en-US" altLang="ko-KR" sz="1800" dirty="0"/>
          </a:p>
          <a:p>
            <a:pPr lvl="1"/>
            <a:r>
              <a:rPr lang="ko-KR" altLang="en-US" sz="2000" dirty="0" err="1" smtClean="0"/>
              <a:t>넷플릭스의</a:t>
            </a:r>
            <a:r>
              <a:rPr lang="ko-KR" altLang="en-US" sz="2000" dirty="0" smtClean="0"/>
              <a:t> 영화 개봉 후 평론가들에게는 </a:t>
            </a:r>
            <a:r>
              <a:rPr lang="en-US" altLang="ko-KR" sz="2000" dirty="0" smtClean="0"/>
              <a:t>‘0’</a:t>
            </a:r>
            <a:r>
              <a:rPr lang="ko-KR" altLang="en-US" sz="2000" dirty="0" smtClean="0"/>
              <a:t>점을 받음</a:t>
            </a:r>
            <a:endParaRPr lang="en-US" altLang="ko-KR" sz="2000" dirty="0" smtClean="0"/>
          </a:p>
          <a:p>
            <a:pPr lvl="2"/>
            <a:r>
              <a:rPr lang="ko-KR" altLang="en-US" sz="1800" dirty="0" err="1" smtClean="0"/>
              <a:t>넷플릭스</a:t>
            </a:r>
            <a:r>
              <a:rPr lang="ko-KR" altLang="en-US" sz="1800" dirty="0" smtClean="0"/>
              <a:t> 사용자들은 아주 열심히 시청</a:t>
            </a:r>
            <a:endParaRPr lang="en-US" altLang="ko-KR" sz="1800" dirty="0" smtClean="0"/>
          </a:p>
          <a:p>
            <a:pPr lvl="2"/>
            <a:r>
              <a:rPr lang="en-US" altLang="ko-KR" sz="1800" dirty="0" smtClean="0"/>
              <a:t>5</a:t>
            </a:r>
            <a:r>
              <a:rPr lang="ko-KR" altLang="en-US" sz="1800" dirty="0" err="1" smtClean="0"/>
              <a:t>백만명의</a:t>
            </a:r>
            <a:r>
              <a:rPr lang="ko-KR" altLang="en-US" sz="1800" dirty="0" smtClean="0"/>
              <a:t> 사용자를 추가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영화를 통해 </a:t>
            </a:r>
            <a:r>
              <a:rPr lang="en-US" altLang="ko-KR" sz="1800" dirty="0" smtClean="0"/>
              <a:t>25</a:t>
            </a:r>
            <a:r>
              <a:rPr lang="ko-KR" altLang="en-US" sz="1800" dirty="0" smtClean="0"/>
              <a:t>억 달러 이상의 매출 발생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01" y="3501008"/>
            <a:ext cx="6255982" cy="326414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04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363272" cy="987552"/>
          </a:xfrm>
        </p:spPr>
        <p:txBody>
          <a:bodyPr/>
          <a:lstStyle/>
          <a:p>
            <a:r>
              <a:rPr lang="ko-KR" altLang="en-US" b="1" dirty="0" err="1"/>
              <a:t>빅데이터</a:t>
            </a:r>
            <a:r>
              <a:rPr lang="ko-KR" altLang="en-US" b="1" dirty="0"/>
              <a:t> 사례 </a:t>
            </a:r>
            <a:r>
              <a:rPr lang="en-US" altLang="ko-KR" b="1" dirty="0" smtClean="0"/>
              <a:t>(5/5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87552"/>
            <a:ext cx="8352928" cy="546578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미국 보스턴 시 </a:t>
            </a:r>
            <a:r>
              <a:rPr lang="en-US" altLang="ko-KR" sz="2400" dirty="0" smtClean="0"/>
              <a:t>(Street Bump)</a:t>
            </a:r>
          </a:p>
          <a:p>
            <a:pPr lvl="1"/>
            <a:r>
              <a:rPr lang="ko-KR" altLang="en-US" sz="2000" dirty="0" smtClean="0"/>
              <a:t>기존에는 파손된 도로를 파악하기 위해 직원들이 시 전체를 돌아다니며 점검하는 방식을 활용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스트리트범프</a:t>
            </a:r>
            <a:r>
              <a:rPr lang="en-US" altLang="ko-KR" sz="2000" dirty="0" smtClean="0"/>
              <a:t>(Street Bump) </a:t>
            </a:r>
            <a:r>
              <a:rPr lang="ko-KR" altLang="en-US" sz="2000" dirty="0" err="1" smtClean="0"/>
              <a:t>앱을</a:t>
            </a:r>
            <a:r>
              <a:rPr lang="ko-KR" altLang="en-US" sz="2000" dirty="0" smtClean="0"/>
              <a:t> 개발함으로써 문제를 해결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운전자의 </a:t>
            </a:r>
            <a:r>
              <a:rPr lang="ko-KR" altLang="en-US" sz="1800" dirty="0" err="1" smtClean="0"/>
              <a:t>스마트폰을</a:t>
            </a:r>
            <a:r>
              <a:rPr lang="ko-KR" altLang="en-US" sz="1800" dirty="0" smtClean="0"/>
              <a:t> 이용해 도로노면이 파인 곳</a:t>
            </a:r>
            <a:r>
              <a:rPr lang="en-US" altLang="ko-KR" sz="1800" dirty="0" smtClean="0"/>
              <a:t>(pothole)</a:t>
            </a:r>
            <a:r>
              <a:rPr lang="ko-KR" altLang="en-US" sz="1800" dirty="0" smtClean="0"/>
              <a:t>을 자동으로 감지</a:t>
            </a:r>
            <a:endParaRPr lang="en-US" altLang="ko-KR" sz="1800" dirty="0" smtClean="0"/>
          </a:p>
          <a:p>
            <a:pPr lvl="1"/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41" y="2996952"/>
            <a:ext cx="5234767" cy="365951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881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1026" name="Picture 2" descr="기저귀와 #맥주 #빅데이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6" y="328188"/>
            <a:ext cx="7812360" cy="58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12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7C5EB-8CCA-4C7A-A2D7-B358FD71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휴먼모음T" panose="0203050400010101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/>
              <a:ea typeface="휴먼모음T" panose="02030504000101010101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0" y="468988"/>
            <a:ext cx="827838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n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776864" cy="585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en-US" altLang="ko-KR" dirty="0" smtClean="0"/>
              <a:t>3V’s, 4V’s, 5V’s</a:t>
            </a:r>
            <a:endParaRPr lang="ko-KR" altLang="en-US" dirty="0"/>
          </a:p>
        </p:txBody>
      </p:sp>
      <p:pic>
        <p:nvPicPr>
          <p:cNvPr id="1026" name="Picture 2" descr="2. 빅데이터의 개념과 특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3420"/>
            <a:ext cx="7704856" cy="47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출현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기술의 발달과 비용 저하</a:t>
            </a:r>
            <a:r>
              <a:rPr lang="en-US" altLang="ko-KR" dirty="0"/>
              <a:t>, </a:t>
            </a:r>
            <a:r>
              <a:rPr lang="ko-KR" altLang="en-US" dirty="0"/>
              <a:t>소셜 네트워크 서비스 발달</a:t>
            </a:r>
            <a:r>
              <a:rPr lang="en-US" altLang="ko-KR" dirty="0"/>
              <a:t>, </a:t>
            </a:r>
            <a:r>
              <a:rPr lang="ko-KR" altLang="en-US" dirty="0"/>
              <a:t>그림자 정보와 사물 정보 증가 등의 </a:t>
            </a:r>
            <a:r>
              <a:rPr lang="en-US" altLang="ko-KR" dirty="0"/>
              <a:t>ICT </a:t>
            </a:r>
            <a:r>
              <a:rPr lang="ko-KR" altLang="en-US" dirty="0"/>
              <a:t>패러다임의 변화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빅데이터에 전문 역량과 기술을 더하여 전략적으로 활용할 방법이 주목됨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경제적 가치 창출</a:t>
            </a:r>
            <a:r>
              <a:rPr lang="en-US" altLang="ko-KR" dirty="0"/>
              <a:t>, </a:t>
            </a:r>
            <a:r>
              <a:rPr lang="ko-KR" altLang="en-US" dirty="0"/>
              <a:t>사회 문제 해결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ICT </a:t>
            </a:r>
            <a:r>
              <a:rPr lang="ko-KR" altLang="en-US" dirty="0"/>
              <a:t>패러다임 견인이라는 </a:t>
            </a:r>
            <a:r>
              <a:rPr lang="ko-KR" altLang="en-US" dirty="0" err="1"/>
              <a:t>신가치</a:t>
            </a:r>
            <a:r>
              <a:rPr lang="ko-KR" altLang="en-US" dirty="0"/>
              <a:t> 창출</a:t>
            </a:r>
          </a:p>
        </p:txBody>
      </p:sp>
      <p:pic>
        <p:nvPicPr>
          <p:cNvPr id="143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2997200"/>
            <a:ext cx="6581775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5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2">
              <a:defRPr/>
            </a:pPr>
            <a:r>
              <a:rPr lang="ko-KR" altLang="en-US" dirty="0"/>
              <a:t>정형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일정한 규칙으로 체계적으로 정리된 것으로 그 자체로 해석이 가능하여 바로 활용할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smtClean="0"/>
              <a:t>RDBMS Table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</p:txBody>
      </p:sp>
      <p:pic>
        <p:nvPicPr>
          <p:cNvPr id="13314" name="Picture 2" descr="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8208912" cy="341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9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3">
              <a:defRPr/>
            </a:pPr>
            <a:endParaRPr lang="en-US" altLang="ko-KR" sz="300" dirty="0" smtClean="0"/>
          </a:p>
          <a:p>
            <a:pPr lvl="2">
              <a:defRPr/>
            </a:pPr>
            <a:r>
              <a:rPr lang="ko-KR" altLang="en-US" dirty="0" err="1" smtClean="0"/>
              <a:t>반정형</a:t>
            </a:r>
            <a:r>
              <a:rPr lang="en-US" altLang="ko-KR" dirty="0" smtClean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고정된 필드에 저장되어 있지는 않지만 </a:t>
            </a:r>
            <a:r>
              <a:rPr lang="en-US" altLang="ko-KR" dirty="0"/>
              <a:t>XML, HTML </a:t>
            </a:r>
            <a:r>
              <a:rPr lang="ko-KR" altLang="en-US" dirty="0"/>
              <a:t>등의 메타데이터와 스키마를 포함하는 것으로 파일 형태로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smtClean="0"/>
              <a:t>XML, JSON, HTML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</p:txBody>
      </p:sp>
      <p:pic>
        <p:nvPicPr>
          <p:cNvPr id="25604" name="Picture 4" descr="XML] Chapter 01, Introduction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522890" cy="40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3">
              <a:defRPr/>
            </a:pPr>
            <a:endParaRPr lang="en-US" altLang="ko-KR" sz="300" dirty="0" smtClean="0"/>
          </a:p>
          <a:p>
            <a:pPr lvl="2">
              <a:defRPr/>
            </a:pPr>
            <a:r>
              <a:rPr lang="ko-KR" altLang="en-US" dirty="0" err="1" smtClean="0"/>
              <a:t>반정형</a:t>
            </a:r>
            <a:r>
              <a:rPr lang="en-US" altLang="ko-KR" dirty="0" smtClean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고정된 필드에 저장되어 있지는 않지만 </a:t>
            </a:r>
            <a:r>
              <a:rPr lang="en-US" altLang="ko-KR" dirty="0"/>
              <a:t>XML, HTML </a:t>
            </a:r>
            <a:r>
              <a:rPr lang="ko-KR" altLang="en-US" dirty="0"/>
              <a:t>등의 메타데이터와 스키마를 포함하는 것으로 파일 형태로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smtClean="0"/>
              <a:t>XML, JSON, HTML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</p:txBody>
      </p:sp>
      <p:pic>
        <p:nvPicPr>
          <p:cNvPr id="29698" name="Picture 2" descr="API 요청에서 단축어의 JSON 구문 분석 - Apple 지원 (KR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92896"/>
            <a:ext cx="7224652" cy="41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8575" cmpd="sng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42893</TotalTime>
  <Words>1587</Words>
  <Application>Microsoft Office PowerPoint</Application>
  <PresentationFormat>화면 슬라이드 쇼(4:3)</PresentationFormat>
  <Paragraphs>288</Paragraphs>
  <Slides>46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72" baseType="lpstr">
      <vt:lpstr>HY견고딕</vt:lpstr>
      <vt:lpstr>HY그래픽</vt:lpstr>
      <vt:lpstr>HY동녘M</vt:lpstr>
      <vt:lpstr>HY중고딕</vt:lpstr>
      <vt:lpstr>HY헤드라인M</vt:lpstr>
      <vt:lpstr>MS Gothic</vt:lpstr>
      <vt:lpstr>굴림</vt:lpstr>
      <vt:lpstr>맑은 고딕</vt:lpstr>
      <vt:lpstr>맑은 고딕</vt:lpstr>
      <vt:lpstr>휴먼모음T</vt:lpstr>
      <vt:lpstr>Arial</vt:lpstr>
      <vt:lpstr>Book Antiqua</vt:lpstr>
      <vt:lpstr>Cambria</vt:lpstr>
      <vt:lpstr>Corbel</vt:lpstr>
      <vt:lpstr>Courier New</vt:lpstr>
      <vt:lpstr>Lucida Sans Unicode</vt:lpstr>
      <vt:lpstr>Tahoma</vt:lpstr>
      <vt:lpstr>Times New Roman</vt:lpstr>
      <vt:lpstr>Tw Cen MT</vt:lpstr>
      <vt:lpstr>Verdana</vt:lpstr>
      <vt:lpstr>Wingdings</vt:lpstr>
      <vt:lpstr>Wingdings 2</vt:lpstr>
      <vt:lpstr>Wingdings 3</vt:lpstr>
      <vt:lpstr>광장</vt:lpstr>
      <vt:lpstr>Office 테마</vt:lpstr>
      <vt:lpstr>New_Korea03</vt:lpstr>
      <vt:lpstr>빅데이터의 이해와 활용     </vt:lpstr>
      <vt:lpstr>PowerPoint 프레젠테이션</vt:lpstr>
      <vt:lpstr>PowerPoint 프레젠테이션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02. 빅데이터의 활용</vt:lpstr>
      <vt:lpstr>02. 빅데이터의 활용</vt:lpstr>
      <vt:lpstr>02. 빅데이터의 활용</vt:lpstr>
      <vt:lpstr>02. 빅데이터의 활용</vt:lpstr>
      <vt:lpstr>02. 빅데이터의 활용</vt:lpstr>
      <vt:lpstr>02. 빅데이터의 활용</vt:lpstr>
      <vt:lpstr>02. 빅데이터의 활용</vt:lpstr>
      <vt:lpstr>빅데이터 &amp; 인공지능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빅데이터 개념 </vt:lpstr>
      <vt:lpstr>PowerPoint 프레젠테이션</vt:lpstr>
      <vt:lpstr>PowerPoint 프레젠테이션</vt:lpstr>
      <vt:lpstr>PowerPoint 프레젠테이션</vt:lpstr>
      <vt:lpstr>빅데이터 사례 (1/5)</vt:lpstr>
      <vt:lpstr>빅데이터 사례 (2/5)</vt:lpstr>
      <vt:lpstr>빅데이터 사례 (3/5)</vt:lpstr>
      <vt:lpstr>빅데이터 사례 (4/5)</vt:lpstr>
      <vt:lpstr>빅데이터 사례 (5/5)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 데이터의 분석 기법  및 인프라 기술</dc:title>
  <dc:creator>VarietyHoriC</dc:creator>
  <cp:lastModifiedBy>최도진</cp:lastModifiedBy>
  <cp:revision>3484</cp:revision>
  <cp:lastPrinted>2016-09-27T06:45:30Z</cp:lastPrinted>
  <dcterms:created xsi:type="dcterms:W3CDTF">2012-07-16T20:46:39Z</dcterms:created>
  <dcterms:modified xsi:type="dcterms:W3CDTF">2022-08-09T07:44:03Z</dcterms:modified>
</cp:coreProperties>
</file>